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323" r:id="rId4"/>
    <p:sldId id="258" r:id="rId5"/>
    <p:sldId id="259" r:id="rId6"/>
    <p:sldId id="260" r:id="rId7"/>
    <p:sldId id="324" r:id="rId8"/>
    <p:sldId id="261" r:id="rId9"/>
    <p:sldId id="262" r:id="rId10"/>
    <p:sldId id="263" r:id="rId11"/>
    <p:sldId id="268" r:id="rId12"/>
    <p:sldId id="264" r:id="rId13"/>
    <p:sldId id="270" r:id="rId14"/>
    <p:sldId id="271" r:id="rId15"/>
    <p:sldId id="266" r:id="rId16"/>
    <p:sldId id="269" r:id="rId17"/>
    <p:sldId id="325" r:id="rId18"/>
    <p:sldId id="265" r:id="rId19"/>
    <p:sldId id="272" r:id="rId20"/>
    <p:sldId id="273" r:id="rId21"/>
    <p:sldId id="274" r:id="rId22"/>
    <p:sldId id="275" r:id="rId23"/>
    <p:sldId id="276" r:id="rId24"/>
    <p:sldId id="277" r:id="rId25"/>
    <p:sldId id="326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3" r:id="rId35"/>
    <p:sldId id="288" r:id="rId36"/>
    <p:sldId id="327" r:id="rId37"/>
    <p:sldId id="287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28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29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6BDCA4-D4D4-4552-AE64-E9E57A7B9C17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B6D541-0F77-4B53-97D5-A26F5AA5B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53D9-D62B-4140-9A55-A82F99D7B940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2399-38DA-4D5B-B1CF-C8DF93FE4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2399-38DA-4D5B-B1CF-C8DF93FE4A2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2399-38DA-4D5B-B1CF-C8DF93FE4A2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001000" cy="1470025"/>
          </a:xfrm>
        </p:spPr>
        <p:txBody>
          <a:bodyPr/>
          <a:lstStyle/>
          <a:p>
            <a:r>
              <a:rPr lang="en-US" b="1" dirty="0" smtClean="0"/>
              <a:t>Database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dobe Caslon Pro Bold" pitchFamily="18" charset="0"/>
              </a:rPr>
              <a:t>PL/SQL (1)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dobe Garamond Pro Bold" pitchFamily="18" charset="0"/>
              </a:rPr>
              <a:t>Disampaikan</a:t>
            </a:r>
            <a:r>
              <a:rPr lang="en-US" dirty="0" smtClean="0">
                <a:solidFill>
                  <a:schemeClr val="tx1"/>
                </a:solidFill>
                <a:latin typeface="Adobe Garamond Pro Bol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dobe Garamond Pro Bold" pitchFamily="18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dobe Garamond Pro Bold" pitchFamily="18" charset="0"/>
              </a:rPr>
              <a:t> :</a:t>
            </a:r>
          </a:p>
          <a:p>
            <a:r>
              <a:rPr lang="id-ID" dirty="0" smtClean="0">
                <a:solidFill>
                  <a:schemeClr val="tx1"/>
                </a:solidFill>
                <a:latin typeface="Adobe Garamond Pro Bold" pitchFamily="18" charset="0"/>
              </a:rPr>
              <a:t>Wiratmoko Yuwono</a:t>
            </a:r>
            <a:endParaRPr lang="en-US" dirty="0">
              <a:solidFill>
                <a:schemeClr val="tx1"/>
              </a:solidFill>
              <a:latin typeface="Adobe Garamond Pro Bold" pitchFamily="18" charset="0"/>
            </a:endParaRPr>
          </a:p>
        </p:txBody>
      </p:sp>
      <p:pic>
        <p:nvPicPr>
          <p:cNvPr id="5" name="Picture 4" descr="P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1312827" cy="129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8656" y="5762672"/>
            <a:ext cx="5913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dobe Garamond Pro Bold" pitchFamily="18" charset="0"/>
              </a:rPr>
              <a:t>Politeknik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Elektronika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Negeri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smtClean="0">
                <a:latin typeface="Adobe Garamond Pro Bold" pitchFamily="18" charset="0"/>
              </a:rPr>
              <a:t>Surabaya</a:t>
            </a:r>
            <a:endParaRPr lang="en-US" sz="2800" dirty="0" smtClean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CONTOH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6168"/>
            <a:ext cx="59386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40277"/>
            <a:ext cx="591963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84" y="2625213"/>
            <a:ext cx="2071790" cy="20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10400" y="2885768"/>
            <a:ext cx="1914474" cy="619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1828800" y="3195484"/>
            <a:ext cx="5181600" cy="919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7" y="2168013"/>
            <a:ext cx="5638800" cy="45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290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Tipe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Variabel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17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Skalar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066800"/>
            <a:ext cx="4953000" cy="46783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Variabel</a:t>
            </a:r>
            <a:r>
              <a:rPr lang="en-US" b="1" dirty="0" smtClean="0"/>
              <a:t> </a:t>
            </a:r>
            <a:r>
              <a:rPr lang="en-US" b="1" dirty="0" err="1" smtClean="0"/>
              <a:t>Skalar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CHAR [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maximum_length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VARCHAR2 (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maximum_length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LONG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LONG RAW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NUMBER [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err="1" smtClean="0">
                <a:latin typeface="Courier New" pitchFamily="49" charset="0"/>
                <a:cs typeface="Courier New" pitchFamily="49" charset="0"/>
              </a:rPr>
              <a:t>maximum_length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BINARY_INTEGER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PLS_INTEGER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BOOLEAN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41437"/>
            <a:ext cx="4041775" cy="4525963"/>
          </a:xfrm>
        </p:spPr>
        <p:txBody>
          <a:bodyPr/>
          <a:lstStyle/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DATE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TIMESTAMP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TIMESTAMP WITH TIME ZONE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TIMESTAM WITH LOCAL TIME ZONE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INTERVAL YEAR TO MONTH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INTERVAL DAY to SECON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6743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- %TYPE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95400" y="4876800"/>
            <a:ext cx="70866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Deklasari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:</a:t>
            </a:r>
          </a:p>
          <a:p>
            <a:r>
              <a:rPr lang="en-US" dirty="0" smtClean="0"/>
              <a:t>%TYPE</a:t>
            </a:r>
          </a:p>
          <a:p>
            <a:pPr lvl="1"/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database.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database </a:t>
            </a:r>
            <a:r>
              <a:rPr lang="en-US" dirty="0" err="1" smtClean="0"/>
              <a:t>berubah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Misal</a:t>
            </a:r>
            <a:r>
              <a:rPr lang="en-US" dirty="0" smtClean="0"/>
              <a:t> : </a:t>
            </a:r>
          </a:p>
          <a:p>
            <a:pPr lvl="2"/>
            <a:r>
              <a:rPr lang="en-US" dirty="0" err="1" smtClean="0"/>
              <a:t>variabel</a:t>
            </a:r>
            <a:r>
              <a:rPr lang="en-US" dirty="0" smtClean="0"/>
              <a:t>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my_title</a:t>
            </a:r>
            <a:r>
              <a:rPr lang="en-US" dirty="0" smtClean="0"/>
              <a:t>, </a:t>
            </a:r>
            <a:r>
              <a:rPr lang="en-US" dirty="0" err="1" smtClean="0"/>
              <a:t>tabel</a:t>
            </a:r>
            <a:r>
              <a:rPr lang="en-US" dirty="0" smtClean="0"/>
              <a:t>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books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title</a:t>
            </a:r>
          </a:p>
          <a:p>
            <a:pPr lvl="2"/>
            <a:r>
              <a:rPr lang="en-US" dirty="0" err="1" smtClean="0">
                <a:cs typeface="Courier New" pitchFamily="49" charset="0"/>
              </a:rPr>
              <a:t>Tipe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my_title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title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maka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</a:t>
            </a:r>
          </a:p>
          <a:p>
            <a:pPr marL="914400" lvl="2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my_title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books.tittle%TYPE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23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-%ROWTYPE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%ROWTYPE</a:t>
            </a:r>
          </a:p>
          <a:p>
            <a:pPr lvl="2"/>
            <a:r>
              <a:rPr lang="en-US" dirty="0" err="1" smtClean="0"/>
              <a:t>Mendeklarasikan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padata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lvl="3"/>
            <a:r>
              <a:rPr lang="en-US" dirty="0" err="1" smtClean="0"/>
              <a:t>Variabel</a:t>
            </a:r>
            <a:r>
              <a:rPr lang="en-US" dirty="0" smtClean="0"/>
              <a:t>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dept_rec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 err="1" smtClean="0"/>
              <a:t>Tabel</a:t>
            </a:r>
            <a:r>
              <a:rPr lang="en-US" dirty="0" smtClean="0"/>
              <a:t> :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dept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r>
              <a:rPr lang="en-US" dirty="0" smtClean="0"/>
              <a:t>	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dept_rec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dept%ROWTYPE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371600" lvl="3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Komposit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4114800" cy="5029200"/>
          </a:xfrm>
        </p:spPr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komposit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–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didalamnya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komonen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dimanipulasi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individual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4876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LOB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Variabel</a:t>
            </a:r>
            <a:r>
              <a:rPr lang="en-US" dirty="0" smtClean="0"/>
              <a:t> LOB :</a:t>
            </a:r>
          </a:p>
          <a:p>
            <a:pPr marL="398463" lvl="1" indent="-222250"/>
            <a:r>
              <a:rPr lang="en-US" dirty="0" smtClean="0"/>
              <a:t>CLOB</a:t>
            </a:r>
          </a:p>
          <a:p>
            <a:pPr marL="798513" lvl="2" indent="-222250"/>
            <a:r>
              <a:rPr lang="en-US" dirty="0" err="1" smtClean="0"/>
              <a:t>Berupa</a:t>
            </a:r>
            <a:r>
              <a:rPr lang="en-US" dirty="0" smtClean="0"/>
              <a:t> data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database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/>
              <a:t>locator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398463" lvl="1" indent="-222250"/>
            <a:r>
              <a:rPr lang="en-US" dirty="0" smtClean="0"/>
              <a:t>BLOB</a:t>
            </a:r>
          </a:p>
          <a:p>
            <a:pPr marL="798513" lvl="2" indent="-222250"/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sebuah</a:t>
            </a:r>
            <a:r>
              <a:rPr lang="en-US" dirty="0" smtClean="0"/>
              <a:t> locator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398463" lvl="1" indent="-222250"/>
            <a:r>
              <a:rPr lang="en-US" dirty="0" smtClean="0"/>
              <a:t>BFILE</a:t>
            </a:r>
          </a:p>
          <a:p>
            <a:pPr marL="798513" lvl="2" indent="-222250"/>
            <a:r>
              <a:rPr lang="en-US" dirty="0" err="1"/>
              <a:t>Penyimpanan</a:t>
            </a:r>
            <a:r>
              <a:rPr lang="en-US" dirty="0"/>
              <a:t> data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OS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databse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smtClean="0"/>
              <a:t>file </a:t>
            </a:r>
          </a:p>
          <a:p>
            <a:pPr marL="398463" lvl="1" indent="-222250"/>
            <a:r>
              <a:rPr lang="en-US" dirty="0" smtClean="0"/>
              <a:t>NCLOB</a:t>
            </a:r>
          </a:p>
          <a:p>
            <a:pPr marL="798513" lvl="2" indent="-222250"/>
            <a:r>
              <a:rPr lang="en-US" dirty="0" err="1" smtClean="0"/>
              <a:t>Penyimpanan</a:t>
            </a:r>
            <a:r>
              <a:rPr lang="en-US" dirty="0" smtClean="0"/>
              <a:t> NCHAR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database.</a:t>
            </a:r>
          </a:p>
          <a:p>
            <a:pPr marL="798513" lvl="2" indent="-222250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58" y="1905000"/>
            <a:ext cx="464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7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err="1"/>
              <a:t>Penulisan</a:t>
            </a:r>
            <a:r>
              <a:rPr lang="en-US" dirty="0"/>
              <a:t> “Executable Statement”</a:t>
            </a:r>
          </a:p>
        </p:txBody>
      </p:sp>
    </p:spTree>
    <p:extLst>
      <p:ext uri="{BB962C8B-B14F-4D97-AF65-F5344CB8AC3E}">
        <p14:creationId xmlns:p14="http://schemas.microsoft.com/office/powerpoint/2010/main" val="5963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Lexical Units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Baris</a:t>
            </a:r>
            <a:r>
              <a:rPr lang="en-US" dirty="0" smtClean="0"/>
              <a:t> program PL/SQL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lexical units :</a:t>
            </a:r>
          </a:p>
          <a:p>
            <a:pPr lvl="1"/>
            <a:r>
              <a:rPr lang="en-US" i="1" dirty="0" smtClean="0"/>
              <a:t>Delimiters</a:t>
            </a:r>
          </a:p>
          <a:p>
            <a:pPr lvl="1"/>
            <a:r>
              <a:rPr lang="en-US" i="1" dirty="0" smtClean="0"/>
              <a:t>Identifiers</a:t>
            </a:r>
          </a:p>
          <a:p>
            <a:pPr lvl="1"/>
            <a:r>
              <a:rPr lang="en-US" i="1" dirty="0" smtClean="0"/>
              <a:t>Literals</a:t>
            </a:r>
          </a:p>
          <a:p>
            <a:pPr lvl="1"/>
            <a:r>
              <a:rPr lang="en-US" i="1" dirty="0" smtClean="0"/>
              <a:t>Comments</a:t>
            </a:r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80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Lexical Unit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Lexical units :</a:t>
            </a:r>
          </a:p>
          <a:p>
            <a:pPr lvl="1"/>
            <a:r>
              <a:rPr lang="en-US" i="1" dirty="0" smtClean="0"/>
              <a:t>Delimiters</a:t>
            </a:r>
          </a:p>
          <a:p>
            <a:pPr lvl="2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operator </a:t>
            </a:r>
            <a:r>
              <a:rPr lang="en-US" dirty="0" err="1" smtClean="0"/>
              <a:t>aritmatika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endParaRPr lang="en-US" dirty="0"/>
          </a:p>
          <a:p>
            <a:pPr lvl="1"/>
            <a:r>
              <a:rPr lang="en-US" i="1" dirty="0" smtClean="0"/>
              <a:t>Identifiers</a:t>
            </a:r>
          </a:p>
          <a:p>
            <a:pPr lvl="2"/>
            <a:r>
              <a:rPr lang="en-US" dirty="0" err="1" smtClean="0"/>
              <a:t>Konstanta</a:t>
            </a:r>
            <a:r>
              <a:rPr lang="en-US" dirty="0" smtClean="0"/>
              <a:t>, </a:t>
            </a:r>
            <a:r>
              <a:rPr lang="en-US" dirty="0" err="1" smtClean="0"/>
              <a:t>variabel</a:t>
            </a:r>
            <a:r>
              <a:rPr lang="en-US" dirty="0" smtClean="0"/>
              <a:t>, exception, cursors, cursor variables, subprogram </a:t>
            </a:r>
            <a:r>
              <a:rPr lang="en-US" dirty="0" err="1" smtClean="0"/>
              <a:t>dan</a:t>
            </a:r>
            <a:r>
              <a:rPr lang="en-US" dirty="0" smtClean="0"/>
              <a:t> packages.</a:t>
            </a:r>
            <a:endParaRPr lang="en-US" dirty="0"/>
          </a:p>
          <a:p>
            <a:pPr lvl="1"/>
            <a:r>
              <a:rPr lang="en-US" i="1" dirty="0" smtClean="0"/>
              <a:t>Literals</a:t>
            </a:r>
          </a:p>
          <a:p>
            <a:pPr lvl="2"/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petik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. </a:t>
            </a:r>
            <a:r>
              <a:rPr lang="en-US" dirty="0" err="1" smtClean="0"/>
              <a:t>Misal</a:t>
            </a:r>
            <a:r>
              <a:rPr lang="en-US" dirty="0" smtClean="0"/>
              <a:t>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name := ‘ALEX’;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i="1" dirty="0" smtClean="0"/>
              <a:t>Comments</a:t>
            </a:r>
          </a:p>
          <a:p>
            <a:pPr lvl="2"/>
            <a:r>
              <a:rPr lang="en-US" dirty="0" smtClean="0"/>
              <a:t>Single line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minus (--)</a:t>
            </a:r>
          </a:p>
          <a:p>
            <a:pPr lvl="2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/>
              <a:t> </a:t>
            </a:r>
            <a:r>
              <a:rPr lang="en-US" dirty="0" smtClean="0"/>
              <a:t>/* …*/ </a:t>
            </a:r>
            <a:r>
              <a:rPr lang="en-US" dirty="0" err="1" smtClean="0"/>
              <a:t>diletakkan</a:t>
            </a:r>
            <a:r>
              <a:rPr lang="en-US" dirty="0" smtClean="0"/>
              <a:t> di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diakhir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.</a:t>
            </a:r>
          </a:p>
          <a:p>
            <a:pPr lvl="2"/>
            <a:endParaRPr lang="en-US" i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2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Pengertian</a:t>
            </a:r>
            <a:r>
              <a:rPr lang="en-US" dirty="0" smtClean="0"/>
              <a:t> PL/SQL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Deklarasi</a:t>
            </a:r>
            <a:r>
              <a:rPr lang="en-US" dirty="0" smtClean="0"/>
              <a:t> Variable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Penulisan</a:t>
            </a:r>
            <a:r>
              <a:rPr lang="en-US" dirty="0" smtClean="0"/>
              <a:t> “executable statements”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server oracle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komposit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Penulisan</a:t>
            </a:r>
            <a:r>
              <a:rPr lang="en-US" dirty="0" smtClean="0"/>
              <a:t> cursors </a:t>
            </a:r>
            <a:r>
              <a:rPr lang="en-US" dirty="0" err="1" smtClean="0"/>
              <a:t>eksplisit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</a:p>
          <a:p>
            <a:pPr lvl="1"/>
            <a:r>
              <a:rPr lang="en-US" dirty="0" err="1" smtClean="0"/>
              <a:t>Menngkonversi</a:t>
            </a:r>
            <a:r>
              <a:rPr lang="en-US" dirty="0" smtClean="0"/>
              <a:t> 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lain</a:t>
            </a:r>
          </a:p>
          <a:p>
            <a:pPr lvl="1"/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pencampuran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lain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error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: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TO_CHAR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TO_DATE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TO_NUMBER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5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TO_CHAR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TO_CHAR(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TO_CHAR(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COLUMN_NAME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'DD-MON-RRRR HH24:MI:SS'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TO_DATE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TO_DATE(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TO_DATE(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‘12-12-12’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‘DD-MM-YY’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TO_NUMBER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TO_NUMBER(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fmt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TO_NUMBER(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‘32000’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‘$</a:t>
            </a:r>
            <a:r>
              <a:rPr lang="en-US" b="1" dirty="0">
                <a:solidFill>
                  <a:srgbClr val="FFFF00"/>
                </a:solidFill>
              </a:rPr>
              <a:t>$99,999.99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Blocks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286000"/>
            <a:ext cx="744547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2198431"/>
            <a:ext cx="8001000" cy="4431560"/>
            <a:chOff x="457200" y="2198431"/>
            <a:chExt cx="8001000" cy="4431560"/>
          </a:xfrm>
        </p:grpSpPr>
        <p:grpSp>
          <p:nvGrpSpPr>
            <p:cNvPr id="6" name="Group 5"/>
            <p:cNvGrpSpPr/>
            <p:nvPr/>
          </p:nvGrpSpPr>
          <p:grpSpPr>
            <a:xfrm>
              <a:off x="990600" y="2198431"/>
              <a:ext cx="7467600" cy="4431560"/>
              <a:chOff x="990600" y="2198431"/>
              <a:chExt cx="7467600" cy="443156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3"/>
              <a:stretch/>
            </p:blipFill>
            <p:spPr bwMode="auto">
              <a:xfrm>
                <a:off x="1543050" y="2198431"/>
                <a:ext cx="6915150" cy="4431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Straight Arrow Connector 4"/>
              <p:cNvCxnSpPr/>
              <p:nvPr/>
            </p:nvCxnSpPr>
            <p:spPr>
              <a:xfrm>
                <a:off x="990600" y="5486400"/>
                <a:ext cx="16764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990600" y="6248400"/>
                <a:ext cx="16764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57200" y="52197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1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59436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0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762000"/>
            <a:ext cx="8229600" cy="4525963"/>
          </a:xfrm>
        </p:spPr>
        <p:txBody>
          <a:bodyPr/>
          <a:lstStyle/>
          <a:p>
            <a:r>
              <a:rPr lang="en-US" dirty="0" smtClean="0"/>
              <a:t>Operator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23277"/>
              </p:ext>
            </p:extLst>
          </p:nvPr>
        </p:nvGraphicFramePr>
        <p:xfrm>
          <a:off x="228600" y="1371600"/>
          <a:ext cx="44958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247900"/>
              </a:tblGrid>
              <a:tr h="3187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Symbol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Meaning</a:t>
                      </a:r>
                      <a:endParaRPr lang="en-US" sz="2000" b="1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Equal to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&lt;&gt;,!=,~=,^=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equal to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Less than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Greater  than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Les than or equal to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&gt;=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Greater than or equal to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 NULL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Control</a:t>
                      </a:r>
                      <a:r>
                        <a:rPr lang="en-US" sz="2000" baseline="0" dirty="0" smtClean="0"/>
                        <a:t> NULL value</a:t>
                      </a:r>
                      <a:endParaRPr lang="en-US" sz="2000" dirty="0"/>
                    </a:p>
                  </a:txBody>
                  <a:tcPr/>
                </a:tc>
              </a:tr>
              <a:tr h="3187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Compare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09230"/>
              </p:ext>
            </p:extLst>
          </p:nvPr>
        </p:nvGraphicFramePr>
        <p:xfrm>
          <a:off x="4953000" y="1600200"/>
          <a:ext cx="4038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Symbol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Meaning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BETWEEN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 in specific value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 Membership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||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Concat</a:t>
                      </a:r>
                      <a:r>
                        <a:rPr lang="en-US" sz="2400" dirty="0" smtClean="0"/>
                        <a:t>/appends</a:t>
                      </a:r>
                      <a:r>
                        <a:rPr lang="en-US" sz="2400" baseline="0" dirty="0" smtClean="0"/>
                        <a:t> a string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Exponential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Substrac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/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division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Server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Perintah</a:t>
            </a:r>
            <a:r>
              <a:rPr lang="en-US" dirty="0" smtClean="0"/>
              <a:t> SQL </a:t>
            </a:r>
            <a:r>
              <a:rPr lang="en-US" dirty="0" err="1" smtClean="0"/>
              <a:t>dalam</a:t>
            </a:r>
            <a:r>
              <a:rPr lang="en-US" dirty="0" smtClean="0"/>
              <a:t> PL/SQL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24085"/>
            <a:ext cx="8229600" cy="5211763"/>
          </a:xfrm>
        </p:spPr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SQL </a:t>
            </a:r>
            <a:r>
              <a:rPr lang="en-US" dirty="0" err="1" smtClean="0"/>
              <a:t>dalam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endParaRPr lang="en-US" dirty="0" smtClean="0"/>
          </a:p>
          <a:p>
            <a:pPr lvl="1"/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table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 marL="457200" lvl="1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7924800" cy="39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Menampilkan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Menampilkan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PL/SQL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966768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18252"/>
            <a:ext cx="701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 : </a:t>
            </a:r>
            <a:r>
              <a:rPr lang="en-US" sz="2400" b="1" dirty="0" err="1" smtClean="0">
                <a:solidFill>
                  <a:srgbClr val="FF0000"/>
                </a:solidFill>
              </a:rPr>
              <a:t>tida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diperbolehkan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mendeskripsikan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variabel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v_sum_sal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employees.salary%TYPE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ATURAN PENAMAAN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Penamaan</a:t>
            </a:r>
            <a:endParaRPr lang="en-US" dirty="0" smtClean="0"/>
          </a:p>
          <a:p>
            <a:pPr lvl="1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, </a:t>
            </a:r>
            <a:r>
              <a:rPr lang="en-US" dirty="0" err="1" smtClean="0"/>
              <a:t>kalusa</a:t>
            </a:r>
            <a:r>
              <a:rPr lang="en-US" dirty="0" smtClean="0"/>
              <a:t> INTO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WHERE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6" y="3048000"/>
            <a:ext cx="859358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21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endParaRPr lang="en-US" dirty="0" smtClean="0"/>
          </a:p>
          <a:p>
            <a:pPr lvl="1"/>
            <a:r>
              <a:rPr lang="en-US" dirty="0" smtClean="0"/>
              <a:t>INSERT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2"/>
          <a:stretch/>
        </p:blipFill>
        <p:spPr bwMode="auto">
          <a:xfrm>
            <a:off x="457200" y="2819400"/>
            <a:ext cx="84900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1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Pengertian</a:t>
            </a:r>
            <a:r>
              <a:rPr lang="en-US" dirty="0" smtClean="0"/>
              <a:t> PL/SQL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endParaRPr lang="en-US" dirty="0" smtClean="0"/>
          </a:p>
          <a:p>
            <a:pPr lvl="1"/>
            <a:r>
              <a:rPr lang="en-US" dirty="0" smtClean="0"/>
              <a:t>UPDATE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819400"/>
            <a:ext cx="82581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96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endParaRPr lang="en-US" dirty="0" smtClean="0"/>
          </a:p>
          <a:p>
            <a:pPr lvl="1"/>
            <a:r>
              <a:rPr lang="en-US" dirty="0" smtClean="0"/>
              <a:t>DELETE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28924"/>
            <a:ext cx="8560789" cy="235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4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1363" cy="4525963"/>
          </a:xfrm>
        </p:spPr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menggunakan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endParaRPr lang="en-US" dirty="0" smtClean="0"/>
          </a:p>
          <a:p>
            <a:pPr lvl="1"/>
            <a:r>
              <a:rPr lang="en-US" dirty="0" smtClean="0"/>
              <a:t>MERGE</a:t>
            </a:r>
          </a:p>
          <a:p>
            <a:pPr lvl="2"/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lvl="3"/>
            <a:r>
              <a:rPr lang="en-US" dirty="0" smtClean="0"/>
              <a:t>HR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bonus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peerja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$8000 </a:t>
            </a:r>
            <a:r>
              <a:rPr lang="en-US" dirty="0" err="1" smtClean="0"/>
              <a:t>atua</a:t>
            </a:r>
            <a:r>
              <a:rPr lang="en-US" dirty="0" smtClean="0"/>
              <a:t> </a:t>
            </a:r>
            <a:r>
              <a:rPr lang="en-US" dirty="0" err="1" smtClean="0"/>
              <a:t>kuran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bonus. Bonus </a:t>
            </a:r>
            <a:r>
              <a:rPr lang="en-US" dirty="0" err="1" smtClean="0"/>
              <a:t>besarnya</a:t>
            </a:r>
            <a:r>
              <a:rPr lang="en-US" dirty="0" smtClean="0"/>
              <a:t> 1%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84638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err="1" smtClean="0"/>
              <a:t>Manipulasi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6019800" cy="40934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MERGE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INTO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bonuses D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USING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employee_id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salary,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department_id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FROM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employees S)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ON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D.employee_id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S.employee_id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WHEN MATCHED THEN UPDATE SET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D.bonus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D.bonus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S.salary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*.01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DELETE WHERE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S.salary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&gt; 8000)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WHEN NOT MATCHED THEN INSERT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D.employee_id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D.bonus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VALUES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S.employee_id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S.salary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*0.1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pPr algn="ctr"/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162050"/>
            <a:ext cx="2698750" cy="4857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SQL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96400" cy="5364163"/>
          </a:xfrm>
        </p:spPr>
        <p:txBody>
          <a:bodyPr/>
          <a:lstStyle/>
          <a:p>
            <a:r>
              <a:rPr lang="en-US" dirty="0" smtClean="0"/>
              <a:t>SQL CURSOR</a:t>
            </a:r>
          </a:p>
          <a:p>
            <a:pPr lvl="1"/>
            <a:r>
              <a:rPr lang="en-US" dirty="0" smtClean="0"/>
              <a:t>Cursor </a:t>
            </a:r>
            <a:r>
              <a:rPr lang="en-US" dirty="0" err="1" smtClean="0"/>
              <a:t>merupakan</a:t>
            </a:r>
            <a:r>
              <a:rPr lang="en-US" dirty="0" smtClean="0"/>
              <a:t> area di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oracle.</a:t>
            </a:r>
          </a:p>
          <a:p>
            <a:pPr lvl="1"/>
            <a:r>
              <a:rPr lang="en-US" dirty="0" smtClean="0"/>
              <a:t>Ada 4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cursor :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8140"/>
              </p:ext>
            </p:extLst>
          </p:nvPr>
        </p:nvGraphicFramePr>
        <p:xfrm>
          <a:off x="152400" y="2971800"/>
          <a:ext cx="8839200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716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Atribut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Nilai</a:t>
                      </a:r>
                      <a:endParaRPr lang="en-US" sz="2000" dirty="0"/>
                    </a:p>
                  </a:txBody>
                  <a:tcPr/>
                </a:tc>
              </a:tr>
              <a:tr h="46736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%FOUND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TRUE,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mengambil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kembali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nilai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setidaknya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satu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baris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FALSE, </a:t>
                      </a:r>
                      <a:r>
                        <a:rPr lang="en-US" sz="2000" baseline="0" dirty="0" err="1" smtClean="0"/>
                        <a:t>jika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mengambl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pernyataan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kembali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berturut-turut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%NOTFOUND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TRUE, </a:t>
                      </a:r>
                      <a:r>
                        <a:rPr lang="en-US" sz="2000" baseline="0" dirty="0" err="1" smtClean="0"/>
                        <a:t>jika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mengambl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pernyataan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kembali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berturut-turut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FALSE, </a:t>
                      </a:r>
                      <a:r>
                        <a:rPr lang="en-US" sz="2000" baseline="0" dirty="0" err="1" smtClean="0"/>
                        <a:t>Jika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mengambil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kembali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nilai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setidaknya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satu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baris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%ROWCOUNT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Memunculkan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jumlah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baris</a:t>
                      </a:r>
                      <a:r>
                        <a:rPr lang="en-US" sz="2000" baseline="0" dirty="0" smtClean="0"/>
                        <a:t> yang </a:t>
                      </a:r>
                      <a:r>
                        <a:rPr lang="en-US" sz="2000" baseline="0" dirty="0" err="1" smtClean="0"/>
                        <a:t>dieksekusi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oleh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perintah</a:t>
                      </a:r>
                      <a:r>
                        <a:rPr lang="en-US" sz="2000" baseline="0" dirty="0" smtClean="0"/>
                        <a:t>  PL/SQL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%ISOPEN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TRUE, </a:t>
                      </a:r>
                      <a:r>
                        <a:rPr lang="en-US" sz="2000" dirty="0" err="1" smtClean="0"/>
                        <a:t>Jika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kursor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sudah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terbuka</a:t>
                      </a:r>
                      <a:r>
                        <a:rPr lang="en-US" sz="2000" baseline="0" dirty="0" smtClean="0"/>
                        <a:t> di program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FLASE, </a:t>
                      </a:r>
                      <a:r>
                        <a:rPr lang="en-US" sz="2000" dirty="0" err="1" smtClean="0"/>
                        <a:t>Jika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kursor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sudah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tertutup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terbuka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program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  <a:p>
            <a:pPr lvl="1"/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COMMIT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ROLLBACK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COMMIT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mnyimpan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ekseskui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SQL.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ROLLBACK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eksekui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dikontrol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/statement IF </a:t>
            </a:r>
            <a:r>
              <a:rPr lang="en-US" dirty="0" err="1" smtClean="0"/>
              <a:t>dan</a:t>
            </a:r>
            <a:r>
              <a:rPr lang="en-US" dirty="0" smtClean="0"/>
              <a:t> looping</a:t>
            </a:r>
          </a:p>
          <a:p>
            <a:pPr lvl="1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IF :</a:t>
            </a:r>
          </a:p>
          <a:p>
            <a:pPr lvl="2"/>
            <a:r>
              <a:rPr lang="en-US" dirty="0" smtClean="0"/>
              <a:t>IF –THEN-END IF</a:t>
            </a:r>
          </a:p>
          <a:p>
            <a:pPr lvl="2"/>
            <a:r>
              <a:rPr lang="en-US" dirty="0" smtClean="0"/>
              <a:t>IF – THEN – ELSE – END IF</a:t>
            </a:r>
          </a:p>
          <a:p>
            <a:pPr lvl="2"/>
            <a:r>
              <a:rPr lang="en-US" dirty="0" smtClean="0"/>
              <a:t>IF – THEN – ELSIF – END 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err="1" smtClean="0"/>
              <a:t>Struktur</a:t>
            </a:r>
            <a:r>
              <a:rPr lang="en-US" dirty="0" smtClean="0"/>
              <a:t> statement IF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CONTOH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62187"/>
            <a:ext cx="689229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495800"/>
            <a:ext cx="689229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9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Ekspresi</a:t>
            </a:r>
            <a:r>
              <a:rPr lang="en-US" dirty="0" smtClean="0"/>
              <a:t> CASE</a:t>
            </a:r>
          </a:p>
          <a:p>
            <a:pPr lvl="1"/>
            <a:r>
              <a:rPr lang="en-US" dirty="0" err="1" smtClean="0"/>
              <a:t>Ekspresi</a:t>
            </a:r>
            <a:r>
              <a:rPr lang="en-US" dirty="0" smtClean="0"/>
              <a:t> CASE  </a:t>
            </a:r>
            <a:r>
              <a:rPr lang="en-US" dirty="0" err="1" smtClean="0"/>
              <a:t>menunjuk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1275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Pengertian</a:t>
            </a:r>
            <a:r>
              <a:rPr lang="en-US" dirty="0" smtClean="0"/>
              <a:t> PL/SQL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 (Procedure Language)/SQL  (</a:t>
            </a:r>
            <a:r>
              <a:rPr lang="en-US" dirty="0" err="1" smtClean="0"/>
              <a:t>Standart</a:t>
            </a:r>
            <a:r>
              <a:rPr lang="en-US" dirty="0" smtClean="0"/>
              <a:t> Query Language)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r>
              <a:rPr lang="en-US" dirty="0" smtClean="0"/>
              <a:t> yang </a:t>
            </a:r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prosedural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 SQL.</a:t>
            </a:r>
          </a:p>
          <a:p>
            <a:r>
              <a:rPr lang="en-US" dirty="0" smtClean="0"/>
              <a:t>PL/SQL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oracle. </a:t>
            </a:r>
            <a:r>
              <a:rPr lang="en-US" dirty="0" err="1" smtClean="0"/>
              <a:t>Dengan</a:t>
            </a:r>
            <a:r>
              <a:rPr lang="en-US" dirty="0" smtClean="0"/>
              <a:t> PL/SQL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trigger, looping, </a:t>
            </a:r>
            <a:r>
              <a:rPr lang="en-US" dirty="0" err="1" smtClean="0"/>
              <a:t>prosedur</a:t>
            </a:r>
            <a:r>
              <a:rPr lang="en-US" dirty="0"/>
              <a:t> </a:t>
            </a:r>
            <a:r>
              <a:rPr lang="en-US" dirty="0" err="1" smtClean="0"/>
              <a:t>dll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0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Ekspresi</a:t>
            </a:r>
            <a:r>
              <a:rPr lang="en-US" dirty="0"/>
              <a:t>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086600" cy="449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7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Menangani</a:t>
            </a:r>
            <a:r>
              <a:rPr lang="en-US" dirty="0" smtClean="0"/>
              <a:t> NULL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Menangani</a:t>
            </a:r>
            <a:r>
              <a:rPr lang="en-US" dirty="0" smtClean="0"/>
              <a:t> NULL</a:t>
            </a:r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NULL,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lvl="2"/>
            <a:r>
              <a:rPr lang="en-US" dirty="0" err="1" smtClean="0"/>
              <a:t>Pembagian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NULL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NULL </a:t>
            </a:r>
          </a:p>
          <a:p>
            <a:pPr lvl="2"/>
            <a:r>
              <a:rPr lang="en-US" dirty="0" err="1" smtClean="0"/>
              <a:t>Melibatkan</a:t>
            </a:r>
            <a:r>
              <a:rPr lang="en-US" dirty="0" smtClean="0"/>
              <a:t> operator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NULL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NULL .</a:t>
            </a:r>
          </a:p>
          <a:p>
            <a:pPr lvl="2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kondisional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NULL,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setelahnya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5. </a:t>
            </a:r>
            <a:r>
              <a:rPr lang="en-US" dirty="0" err="1">
                <a:solidFill>
                  <a:prstClr val="black"/>
                </a:solidFill>
              </a:rPr>
              <a:t>Penulisan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Struktur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Kontrol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1302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981200"/>
            <a:ext cx="30390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43235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5. </a:t>
            </a:r>
            <a:r>
              <a:rPr lang="en-US" dirty="0" err="1">
                <a:solidFill>
                  <a:prstClr val="black"/>
                </a:solidFill>
              </a:rPr>
              <a:t>Penulisan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Struktur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Kontrol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perulangan</a:t>
            </a:r>
            <a:r>
              <a:rPr lang="en-US" dirty="0" smtClean="0"/>
              <a:t> (LOOP)</a:t>
            </a:r>
          </a:p>
          <a:p>
            <a:pPr lvl="1"/>
            <a:r>
              <a:rPr lang="en-US" dirty="0" smtClean="0"/>
              <a:t>LOOP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peintah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– </a:t>
            </a:r>
            <a:r>
              <a:rPr lang="en-US" dirty="0" err="1" smtClean="0"/>
              <a:t>ulang</a:t>
            </a:r>
            <a:endParaRPr lang="en-US" dirty="0" smtClean="0"/>
          </a:p>
          <a:p>
            <a:pPr lvl="1"/>
            <a:r>
              <a:rPr lang="en-US" dirty="0" smtClean="0"/>
              <a:t>Ada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LOOP :</a:t>
            </a:r>
          </a:p>
          <a:p>
            <a:pPr lvl="2"/>
            <a:r>
              <a:rPr lang="en-US" dirty="0" smtClean="0"/>
              <a:t>Basic LOOP</a:t>
            </a:r>
          </a:p>
          <a:p>
            <a:pPr lvl="2"/>
            <a:r>
              <a:rPr lang="en-US" dirty="0" smtClean="0"/>
              <a:t>FOR LOOP</a:t>
            </a:r>
          </a:p>
          <a:p>
            <a:pPr lvl="2"/>
            <a:r>
              <a:rPr lang="en-US" dirty="0" smtClean="0"/>
              <a:t>WHILE LOOP</a:t>
            </a:r>
          </a:p>
          <a:p>
            <a:pPr lvl="1"/>
            <a:r>
              <a:rPr lang="en-US" dirty="0" err="1" smtClean="0"/>
              <a:t>Perintah</a:t>
            </a:r>
            <a:r>
              <a:rPr lang="en-US" dirty="0" smtClean="0"/>
              <a:t> EXIT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perulangan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LOOP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53510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5811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basic loop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4949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229600" cy="8001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WHILE loop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9" y="1376814"/>
            <a:ext cx="3094132" cy="13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8" y="2833237"/>
            <a:ext cx="8610601" cy="387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r>
              <a:rPr lang="en-US" dirty="0" smtClean="0"/>
              <a:t>FOR LOOP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8950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9462"/>
            <a:ext cx="88392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Nested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dirty="0" smtClean="0"/>
              <a:t>Nested LOOP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0213"/>
            <a:ext cx="8001000" cy="504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komposit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PL/SQL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876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Mendukung</a:t>
            </a:r>
            <a:r>
              <a:rPr lang="en-US" dirty="0"/>
              <a:t> SQL</a:t>
            </a:r>
          </a:p>
          <a:p>
            <a:pPr lvl="1"/>
            <a:r>
              <a:rPr lang="en-US" dirty="0"/>
              <a:t>PL/SQL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data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SQL (transaction, control command, cursor), </a:t>
            </a:r>
            <a:r>
              <a:rPr lang="en-US" dirty="0" err="1"/>
              <a:t>tipe</a:t>
            </a:r>
            <a:r>
              <a:rPr lang="en-US" dirty="0"/>
              <a:t> data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support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pemrogramannya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Integrasi</a:t>
            </a:r>
            <a:r>
              <a:rPr lang="en-US" dirty="0" smtClean="0"/>
              <a:t> yang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SQL</a:t>
            </a:r>
          </a:p>
          <a:p>
            <a:pPr lvl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SQl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PL/SQL. </a:t>
            </a:r>
          </a:p>
          <a:p>
            <a:r>
              <a:rPr lang="en-US" dirty="0" smtClean="0"/>
              <a:t>Performa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PL/</a:t>
            </a:r>
            <a:r>
              <a:rPr lang="en-US" dirty="0" err="1" smtClean="0"/>
              <a:t>SQl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block statement </a:t>
            </a:r>
            <a:r>
              <a:rPr lang="en-US" dirty="0" err="1" smtClean="0"/>
              <a:t>dapat</a:t>
            </a:r>
            <a:r>
              <a:rPr lang="en-US" dirty="0" smtClean="0"/>
              <a:t> di </a:t>
            </a:r>
            <a:r>
              <a:rPr lang="en-US" dirty="0" err="1" smtClean="0"/>
              <a:t>kirim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ORACLE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komposit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Ada 2 </a:t>
            </a:r>
            <a:r>
              <a:rPr lang="en-US" dirty="0" err="1" smtClean="0"/>
              <a:t>tipe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PL/SQL Records</a:t>
            </a:r>
          </a:p>
          <a:p>
            <a:pPr lvl="1"/>
            <a:r>
              <a:rPr lang="en-US" dirty="0" smtClean="0"/>
              <a:t>PL/SQL Collection</a:t>
            </a:r>
          </a:p>
          <a:p>
            <a:pPr lvl="2"/>
            <a:r>
              <a:rPr lang="en-US" dirty="0" smtClean="0"/>
              <a:t>Index by table</a:t>
            </a:r>
          </a:p>
          <a:p>
            <a:pPr lvl="2"/>
            <a:r>
              <a:rPr lang="en-US" dirty="0" smtClean="0"/>
              <a:t>Nested table</a:t>
            </a:r>
          </a:p>
          <a:p>
            <a:pPr lvl="2"/>
            <a:r>
              <a:rPr lang="en-US" dirty="0" smtClean="0"/>
              <a:t>VARRAY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– </a:t>
            </a:r>
            <a:r>
              <a:rPr lang="en-US" dirty="0" err="1" smtClean="0"/>
              <a:t>komponen</a:t>
            </a:r>
            <a:r>
              <a:rPr lang="en-US" dirty="0" smtClean="0"/>
              <a:t> internal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1143000"/>
          </a:xfrm>
        </p:spPr>
        <p:txBody>
          <a:bodyPr/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r>
              <a:rPr lang="en-US" dirty="0" smtClean="0"/>
              <a:t>PL/SQL RECORD</a:t>
            </a:r>
          </a:p>
          <a:p>
            <a:pPr lvl="1"/>
            <a:r>
              <a:rPr lang="en-US" dirty="0" smtClean="0"/>
              <a:t>Syntax 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3942"/>
            <a:ext cx="8305801" cy="11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0650"/>
            <a:ext cx="8312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028985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Dimana</a:t>
            </a:r>
            <a:r>
              <a:rPr lang="en-US" sz="2400" b="1" dirty="0" smtClean="0"/>
              <a:t>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field_declaration</a:t>
            </a:r>
            <a:r>
              <a:rPr lang="en-US" sz="2400" b="1" dirty="0" smtClean="0"/>
              <a:t> 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05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43000"/>
            <a:ext cx="8534400" cy="49069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924800" cy="28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BY Tables</a:t>
            </a:r>
          </a:p>
          <a:p>
            <a:pPr lvl="1"/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:</a:t>
            </a:r>
          </a:p>
          <a:p>
            <a:pPr lvl="2"/>
            <a:r>
              <a:rPr lang="en-US" dirty="0" smtClean="0"/>
              <a:t>Primary key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BINARY_INTEGER</a:t>
            </a:r>
          </a:p>
          <a:p>
            <a:pPr lvl="2"/>
            <a:r>
              <a:rPr lang="en-US" dirty="0" err="1" smtClean="0"/>
              <a:t>Kolom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skalar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record</a:t>
            </a:r>
          </a:p>
          <a:p>
            <a:pPr lvl="1"/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r>
              <a:rPr lang="en-US" dirty="0" smtClean="0"/>
              <a:t>Syntax :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0"/>
          <a:stretch/>
        </p:blipFill>
        <p:spPr bwMode="auto">
          <a:xfrm>
            <a:off x="304800" y="1828800"/>
            <a:ext cx="5086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352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CONTOH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6950"/>
            <a:ext cx="6172200" cy="436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BY Table of record</a:t>
            </a:r>
          </a:p>
          <a:p>
            <a:pPr lvl="1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4563"/>
            <a:ext cx="6477000" cy="422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Penulisan</a:t>
            </a:r>
            <a:r>
              <a:rPr lang="en-US" dirty="0"/>
              <a:t> Cursors </a:t>
            </a:r>
            <a:r>
              <a:rPr lang="en-US" dirty="0" err="1"/>
              <a:t>Eksplisit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smtClean="0"/>
              <a:t>Cursors </a:t>
            </a:r>
            <a:r>
              <a:rPr lang="en-US" dirty="0" err="1" smtClean="0"/>
              <a:t>Eksplisit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pernyataam</a:t>
            </a:r>
            <a:r>
              <a:rPr lang="en-US" dirty="0" smtClean="0"/>
              <a:t> SQL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server oracle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individual cursor yang </a:t>
            </a:r>
            <a:r>
              <a:rPr lang="en-US" dirty="0" err="1" smtClean="0"/>
              <a:t>berhubungan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Implicit cursors :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DML </a:t>
            </a:r>
            <a:r>
              <a:rPr lang="en-US" dirty="0" err="1" smtClean="0"/>
              <a:t>dan</a:t>
            </a:r>
            <a:r>
              <a:rPr lang="en-US" dirty="0" smtClean="0"/>
              <a:t> PL/SQL SELECT statement</a:t>
            </a:r>
          </a:p>
          <a:p>
            <a:pPr lvl="1"/>
            <a:r>
              <a:rPr lang="en-US" dirty="0" smtClean="0"/>
              <a:t>Explicit cursors :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Kontrol</a:t>
            </a:r>
            <a:r>
              <a:rPr lang="en-US" dirty="0" smtClean="0"/>
              <a:t> /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explisit</a:t>
            </a:r>
            <a:r>
              <a:rPr lang="en-US" dirty="0" smtClean="0"/>
              <a:t> cursor :</a:t>
            </a:r>
          </a:p>
          <a:p>
            <a:pPr lvl="1"/>
            <a:r>
              <a:rPr lang="en-US" dirty="0" smtClean="0"/>
              <a:t>Declaring cursor</a:t>
            </a:r>
          </a:p>
          <a:p>
            <a:pPr lvl="1"/>
            <a:r>
              <a:rPr lang="en-US" dirty="0" smtClean="0"/>
              <a:t>Open the cursor</a:t>
            </a:r>
          </a:p>
          <a:p>
            <a:pPr lvl="1"/>
            <a:r>
              <a:rPr lang="en-US" dirty="0" smtClean="0"/>
              <a:t>Fetch a row</a:t>
            </a:r>
          </a:p>
          <a:p>
            <a:pPr lvl="1"/>
            <a:r>
              <a:rPr lang="en-US" dirty="0" smtClean="0"/>
              <a:t>Close the cursor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91074"/>
            <a:ext cx="2375297" cy="13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800600"/>
            <a:ext cx="2390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18" y="4791074"/>
            <a:ext cx="2372082" cy="130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6386" idx="3"/>
            <a:endCxn id="16387" idx="1"/>
          </p:cNvCxnSpPr>
          <p:nvPr/>
        </p:nvCxnSpPr>
        <p:spPr>
          <a:xfrm>
            <a:off x="2680097" y="5443537"/>
            <a:ext cx="796528" cy="4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6387" idx="3"/>
            <a:endCxn id="16388" idx="1"/>
          </p:cNvCxnSpPr>
          <p:nvPr/>
        </p:nvCxnSpPr>
        <p:spPr>
          <a:xfrm flipV="1">
            <a:off x="5867400" y="5443537"/>
            <a:ext cx="828318" cy="4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PL/SQL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OOP</a:t>
            </a:r>
          </a:p>
          <a:p>
            <a:pPr lvl="1"/>
            <a:r>
              <a:rPr lang="en-US" dirty="0" err="1" smtClean="0"/>
              <a:t>Obyek</a:t>
            </a:r>
            <a:r>
              <a:rPr lang="en-US" dirty="0" smtClean="0"/>
              <a:t> types </a:t>
            </a:r>
            <a:r>
              <a:rPr lang="en-US" dirty="0" err="1" smtClean="0"/>
              <a:t>merupakan</a:t>
            </a:r>
            <a:r>
              <a:rPr lang="en-US" dirty="0" smtClean="0"/>
              <a:t> tools yang </a:t>
            </a:r>
            <a:r>
              <a:rPr lang="en-US" dirty="0" err="1" smtClean="0"/>
              <a:t>mendukung</a:t>
            </a:r>
            <a:r>
              <a:rPr lang="en-US" dirty="0" smtClean="0"/>
              <a:t> OOP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reusable, </a:t>
            </a:r>
            <a:r>
              <a:rPr lang="en-US" dirty="0" err="1" smtClean="0"/>
              <a:t>membuat</a:t>
            </a:r>
            <a:r>
              <a:rPr lang="en-US" dirty="0" smtClean="0"/>
              <a:t> modular </a:t>
            </a:r>
            <a:r>
              <a:rPr lang="en-US" dirty="0" err="1" smtClean="0"/>
              <a:t>dan</a:t>
            </a:r>
            <a:r>
              <a:rPr lang="en-US" dirty="0" smtClean="0"/>
              <a:t> maintenance </a:t>
            </a:r>
            <a:r>
              <a:rPr lang="en-US" dirty="0" err="1" smtClean="0"/>
              <a:t>mudah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Produktifitas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smtClean="0"/>
              <a:t>PL/SQL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mengaplikasikannya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portabilitas</a:t>
            </a:r>
            <a:endParaRPr lang="en-US" dirty="0" smtClean="0"/>
          </a:p>
          <a:p>
            <a:pPr lvl="1"/>
            <a:r>
              <a:rPr lang="en-US" dirty="0" smtClean="0"/>
              <a:t>PL/SQL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di OS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database oracle </a:t>
            </a:r>
            <a:r>
              <a:rPr lang="en-US" dirty="0" err="1" smtClean="0"/>
              <a:t>dijalankan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Keamanan</a:t>
            </a:r>
            <a:r>
              <a:rPr lang="en-US" dirty="0"/>
              <a:t> yang </a:t>
            </a:r>
            <a:r>
              <a:rPr lang="en-US" dirty="0" err="1" smtClean="0"/>
              <a:t>kuat</a:t>
            </a:r>
            <a:endParaRPr lang="en-US" dirty="0" smtClean="0"/>
          </a:p>
          <a:p>
            <a:pPr lvl="1"/>
            <a:r>
              <a:rPr lang="en-US" dirty="0" smtClean="0"/>
              <a:t>PL/SQL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prosedure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client-server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, </a:t>
            </a:r>
            <a:r>
              <a:rPr lang="en-US" dirty="0" err="1" smtClean="0"/>
              <a:t>menyembunyikan</a:t>
            </a:r>
            <a:r>
              <a:rPr lang="en-US" dirty="0" smtClean="0"/>
              <a:t> details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Declaring cursor</a:t>
            </a:r>
          </a:p>
          <a:p>
            <a:pPr lvl="1"/>
            <a:r>
              <a:rPr lang="en-US" dirty="0" smtClean="0"/>
              <a:t>Syntax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2814638"/>
            <a:ext cx="5446831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8" y="4157663"/>
            <a:ext cx="5446832" cy="247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830763"/>
          </a:xfrm>
        </p:spPr>
        <p:txBody>
          <a:bodyPr/>
          <a:lstStyle/>
          <a:p>
            <a:r>
              <a:rPr lang="en-US" dirty="0" smtClean="0"/>
              <a:t>Open the cursors</a:t>
            </a:r>
          </a:p>
          <a:p>
            <a:pPr lvl="1"/>
            <a:r>
              <a:rPr lang="en-US" dirty="0" smtClean="0"/>
              <a:t>Syntax</a:t>
            </a:r>
          </a:p>
          <a:p>
            <a:endParaRPr lang="en-US" dirty="0"/>
          </a:p>
          <a:p>
            <a:r>
              <a:rPr lang="en-US" dirty="0" smtClean="0"/>
              <a:t>Fetching Cursor</a:t>
            </a:r>
          </a:p>
          <a:p>
            <a:pPr lvl="1"/>
            <a:r>
              <a:rPr lang="en-US" dirty="0" smtClean="0"/>
              <a:t>Syntax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Closing cursor</a:t>
            </a:r>
          </a:p>
          <a:p>
            <a:pPr lvl="1"/>
            <a:r>
              <a:rPr lang="en-US" dirty="0" smtClean="0"/>
              <a:t>Syntax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/>
          <a:stretch/>
        </p:blipFill>
        <p:spPr bwMode="auto">
          <a:xfrm>
            <a:off x="590547" y="2438399"/>
            <a:ext cx="4219573" cy="4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4038600"/>
            <a:ext cx="7067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1" y="5715000"/>
            <a:ext cx="4152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Deklarasi</a:t>
            </a:r>
            <a:r>
              <a:rPr lang="en-US" dirty="0"/>
              <a:t> Cursors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29600" cy="443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4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dan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dan</a:t>
            </a:r>
            <a:r>
              <a:rPr lang="en-US" dirty="0" smtClean="0"/>
              <a:t> record</a:t>
            </a:r>
          </a:p>
          <a:p>
            <a:pPr lvl="1"/>
            <a:r>
              <a:rPr lang="en-US" dirty="0" smtClean="0"/>
              <a:t>Fetching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PL/SQL record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0"/>
            <a:ext cx="80682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9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Dalam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cursor </a:t>
            </a:r>
            <a:r>
              <a:rPr lang="en-US" dirty="0" err="1" smtClean="0"/>
              <a:t>dalam</a:t>
            </a:r>
            <a:r>
              <a:rPr lang="en-US" dirty="0" smtClean="0"/>
              <a:t> LOOP</a:t>
            </a:r>
          </a:p>
          <a:p>
            <a:pPr lvl="1"/>
            <a:r>
              <a:rPr lang="en-US" dirty="0" smtClean="0"/>
              <a:t>Syntax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4637"/>
            <a:ext cx="6866862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 </a:t>
            </a:r>
            <a:r>
              <a:rPr lang="en-US" dirty="0" err="1"/>
              <a:t>Dalam</a:t>
            </a:r>
            <a:r>
              <a:rPr lang="en-US" dirty="0"/>
              <a:t>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62200"/>
            <a:ext cx="807447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dengan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Cursors </a:t>
            </a:r>
            <a:r>
              <a:rPr lang="en-US" dirty="0" err="1" smtClean="0"/>
              <a:t>dengan</a:t>
            </a:r>
            <a:r>
              <a:rPr lang="en-US" dirty="0" smtClean="0"/>
              <a:t> parameter</a:t>
            </a:r>
          </a:p>
          <a:p>
            <a:pPr lvl="1"/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parameter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cursor </a:t>
            </a:r>
            <a:r>
              <a:rPr lang="en-US" dirty="0" err="1" smtClean="0"/>
              <a:t>ketika</a:t>
            </a:r>
            <a:r>
              <a:rPr lang="en-US" dirty="0" smtClean="0"/>
              <a:t> cursor </a:t>
            </a:r>
            <a:r>
              <a:rPr lang="en-US" dirty="0" err="1" smtClean="0"/>
              <a:t>dibuka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query </a:t>
            </a:r>
            <a:r>
              <a:rPr lang="en-US" dirty="0" err="1" smtClean="0"/>
              <a:t>dieksekusi</a:t>
            </a:r>
            <a:endParaRPr lang="en-US" dirty="0" smtClean="0"/>
          </a:p>
          <a:p>
            <a:pPr lvl="1"/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explicit cursor </a:t>
            </a:r>
            <a:r>
              <a:rPr lang="en-US" dirty="0" err="1" smtClean="0"/>
              <a:t>beberapa</a:t>
            </a:r>
            <a:r>
              <a:rPr lang="en-US" dirty="0" smtClean="0"/>
              <a:t> kali </a:t>
            </a:r>
            <a:r>
              <a:rPr lang="en-US" dirty="0" err="1" smtClean="0"/>
              <a:t>dengan</a:t>
            </a:r>
            <a:r>
              <a:rPr lang="en-US" dirty="0" smtClean="0"/>
              <a:t> set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lvl="1"/>
            <a:r>
              <a:rPr lang="en-US" dirty="0" smtClean="0"/>
              <a:t>Syntax cursor </a:t>
            </a:r>
            <a:r>
              <a:rPr lang="en-US" dirty="0" err="1" smtClean="0"/>
              <a:t>dengan</a:t>
            </a:r>
            <a:r>
              <a:rPr lang="en-US" dirty="0" smtClean="0"/>
              <a:t> parameter 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Syntax open cursor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4965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0"/>
            <a:ext cx="736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 </a:t>
            </a:r>
            <a:r>
              <a:rPr lang="en-US" dirty="0" err="1"/>
              <a:t>dengan</a:t>
            </a:r>
            <a:r>
              <a:rPr lang="en-US" dirty="0"/>
              <a:t>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 smtClean="0"/>
          </a:p>
          <a:p>
            <a:pPr lvl="1"/>
            <a:r>
              <a:rPr lang="en-US" dirty="0" err="1" smtClean="0"/>
              <a:t>Melewatkan</a:t>
            </a:r>
            <a:r>
              <a:rPr lang="en-US" dirty="0" smtClean="0"/>
              <a:t> department number </a:t>
            </a:r>
            <a:r>
              <a:rPr lang="en-US" dirty="0" err="1" smtClean="0"/>
              <a:t>dan</a:t>
            </a:r>
            <a:r>
              <a:rPr lang="en-US" dirty="0" smtClean="0"/>
              <a:t> job title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where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6400800" cy="3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Klausa</a:t>
            </a:r>
            <a:r>
              <a:rPr lang="en-US" dirty="0" smtClean="0"/>
              <a:t> FOR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Klausa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FOR UPDATE</a:t>
            </a:r>
          </a:p>
          <a:p>
            <a:pPr lvl="1"/>
            <a:r>
              <a:rPr lang="en-US" dirty="0" err="1" smtClean="0">
                <a:latin typeface="+mj-lt"/>
                <a:cs typeface="Courier New" pitchFamily="49" charset="0"/>
              </a:rPr>
              <a:t>menggunakan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pengunci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eksplisit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untuk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menolak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akses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pada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durasi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sebuah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transaksi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+mj-lt"/>
                <a:cs typeface="Courier New" pitchFamily="49" charset="0"/>
              </a:rPr>
              <a:t>Mengunci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baris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err="1" smtClean="0">
                <a:latin typeface="+mj-lt"/>
                <a:cs typeface="Courier New" pitchFamily="49" charset="0"/>
              </a:rPr>
              <a:t>sebelum</a:t>
            </a:r>
            <a:r>
              <a:rPr lang="en-US" dirty="0" smtClean="0">
                <a:latin typeface="+mj-lt"/>
                <a:cs typeface="Courier New" pitchFamily="49" charset="0"/>
              </a:rPr>
              <a:t> update </a:t>
            </a:r>
            <a:r>
              <a:rPr lang="en-US" dirty="0" err="1" smtClean="0">
                <a:latin typeface="+mj-lt"/>
                <a:cs typeface="Courier New" pitchFamily="49" charset="0"/>
              </a:rPr>
              <a:t>atau</a:t>
            </a:r>
            <a:r>
              <a:rPr lang="en-US" dirty="0" smtClean="0">
                <a:latin typeface="+mj-lt"/>
                <a:cs typeface="Courier New" pitchFamily="49" charset="0"/>
              </a:rPr>
              <a:t> delete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Syntax:</a:t>
            </a:r>
          </a:p>
          <a:p>
            <a:pPr lvl="1"/>
            <a:endParaRPr lang="en-US" dirty="0">
              <a:latin typeface="+mj-lt"/>
              <a:cs typeface="Courier New" pitchFamily="49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267200"/>
            <a:ext cx="70580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1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Klausa</a:t>
            </a:r>
            <a:r>
              <a:rPr lang="en-US" dirty="0"/>
              <a:t> FOR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Update </a:t>
            </a:r>
            <a:r>
              <a:rPr lang="en-US" dirty="0" err="1" smtClean="0"/>
              <a:t>pekerja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department 80 </a:t>
            </a:r>
            <a:r>
              <a:rPr lang="en-US" dirty="0" err="1" smtClean="0"/>
              <a:t>dan</a:t>
            </a:r>
            <a:r>
              <a:rPr lang="en-US" dirty="0" smtClean="0"/>
              <a:t> update salary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employees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124200"/>
            <a:ext cx="864475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Klausa</a:t>
            </a:r>
            <a:r>
              <a:rPr lang="en-US" dirty="0" smtClean="0"/>
              <a:t> WHERE CURRENT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Kalusa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CURRENT OF</a:t>
            </a:r>
          </a:p>
          <a:p>
            <a:pPr lvl="1"/>
            <a:r>
              <a:rPr lang="en-US" dirty="0" err="1" smtClean="0">
                <a:cs typeface="Courier New" pitchFamily="49" charset="0"/>
              </a:rPr>
              <a:t>Menggunakan</a:t>
            </a:r>
            <a:r>
              <a:rPr lang="en-US" dirty="0" smtClean="0">
                <a:cs typeface="Courier New" pitchFamily="49" charset="0"/>
              </a:rPr>
              <a:t> cursor </a:t>
            </a:r>
            <a:r>
              <a:rPr lang="en-US" dirty="0" err="1" smtClean="0">
                <a:cs typeface="Courier New" pitchFamily="49" charset="0"/>
              </a:rPr>
              <a:t>untuk</a:t>
            </a:r>
            <a:r>
              <a:rPr lang="en-US" dirty="0" smtClean="0">
                <a:cs typeface="Courier New" pitchFamily="49" charset="0"/>
              </a:rPr>
              <a:t> update </a:t>
            </a:r>
            <a:r>
              <a:rPr lang="en-US" dirty="0" err="1" smtClean="0">
                <a:cs typeface="Courier New" pitchFamily="49" charset="0"/>
              </a:rPr>
              <a:t>dan</a:t>
            </a:r>
            <a:r>
              <a:rPr lang="en-US" dirty="0" smtClean="0">
                <a:cs typeface="Courier New" pitchFamily="49" charset="0"/>
              </a:rPr>
              <a:t> delete </a:t>
            </a:r>
            <a:r>
              <a:rPr lang="en-US" dirty="0" err="1" smtClean="0">
                <a:cs typeface="Courier New" pitchFamily="49" charset="0"/>
              </a:rPr>
              <a:t>baris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aktif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err="1" smtClean="0">
                <a:cs typeface="Courier New" pitchFamily="49" charset="0"/>
              </a:rPr>
              <a:t>Termasuk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klausa</a:t>
            </a:r>
            <a:r>
              <a:rPr lang="en-US" dirty="0" smtClean="0">
                <a:cs typeface="Courier New" pitchFamily="49" charset="0"/>
              </a:rPr>
              <a:t> FOR UPDATE </a:t>
            </a:r>
            <a:r>
              <a:rPr lang="en-US" dirty="0" err="1" smtClean="0">
                <a:cs typeface="Courier New" pitchFamily="49" charset="0"/>
              </a:rPr>
              <a:t>dalam</a:t>
            </a:r>
            <a:r>
              <a:rPr lang="en-US" dirty="0" smtClean="0">
                <a:cs typeface="Courier New" pitchFamily="49" charset="0"/>
              </a:rPr>
              <a:t> query cursor </a:t>
            </a:r>
            <a:r>
              <a:rPr lang="en-US" dirty="0" err="1" smtClean="0">
                <a:cs typeface="Courier New" pitchFamily="49" charset="0"/>
              </a:rPr>
              <a:t>untuk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mengunci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baris</a:t>
            </a:r>
            <a:r>
              <a:rPr lang="en-US" dirty="0" smtClean="0">
                <a:cs typeface="Courier New" pitchFamily="49" charset="0"/>
              </a:rPr>
              <a:t> </a:t>
            </a:r>
          </a:p>
          <a:p>
            <a:pPr lvl="1"/>
            <a:r>
              <a:rPr lang="en-US" dirty="0" err="1" smtClean="0">
                <a:cs typeface="Courier New" pitchFamily="49" charset="0"/>
              </a:rPr>
              <a:t>Menggunakan</a:t>
            </a:r>
            <a:r>
              <a:rPr lang="en-US" dirty="0" smtClean="0">
                <a:cs typeface="Courier New" pitchFamily="49" charset="0"/>
              </a:rPr>
              <a:t> WHERE CURRENT OF </a:t>
            </a:r>
            <a:r>
              <a:rPr lang="en-US" dirty="0" err="1" smtClean="0">
                <a:cs typeface="Courier New" pitchFamily="49" charset="0"/>
              </a:rPr>
              <a:t>untuk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mereferensikan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baris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aktif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dari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eksplisit</a:t>
            </a:r>
            <a:r>
              <a:rPr lang="en-US" dirty="0" smtClean="0">
                <a:cs typeface="Courier New" pitchFamily="49" charset="0"/>
              </a:rPr>
              <a:t> cursor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Syntax</a:t>
            </a:r>
          </a:p>
          <a:p>
            <a:pPr marL="457200" lvl="1" indent="0">
              <a:buNone/>
            </a:pPr>
            <a:endParaRPr lang="en-US" dirty="0">
              <a:cs typeface="Courier New" pitchFamily="49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533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Klausa</a:t>
            </a:r>
            <a:r>
              <a:rPr lang="en-US" dirty="0"/>
              <a:t> WHERE CURRENT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696200" cy="46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Subquery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Cursor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subquery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165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55888"/>
            <a:ext cx="8229600" cy="1143000"/>
          </a:xfrm>
        </p:spPr>
        <p:txBody>
          <a:bodyPr/>
          <a:lstStyle/>
          <a:p>
            <a:r>
              <a:rPr lang="en-US" dirty="0" smtClean="0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572000" cy="4754563"/>
          </a:xfrm>
        </p:spPr>
        <p:txBody>
          <a:bodyPr/>
          <a:lstStyle/>
          <a:p>
            <a:r>
              <a:rPr lang="en-US" dirty="0" err="1" smtClean="0"/>
              <a:t>Struktur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20278" r="3416" b="8032"/>
          <a:stretch/>
        </p:blipFill>
        <p:spPr bwMode="auto">
          <a:xfrm>
            <a:off x="6629400" y="1636871"/>
            <a:ext cx="2362200" cy="233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77340"/>
            <a:ext cx="4360325" cy="208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026" idx="1"/>
          </p:cNvCxnSpPr>
          <p:nvPr/>
        </p:nvCxnSpPr>
        <p:spPr>
          <a:xfrm flipH="1" flipV="1">
            <a:off x="4741325" y="2806159"/>
            <a:ext cx="18880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4393116"/>
            <a:ext cx="1443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23" y="4593171"/>
            <a:ext cx="4428177" cy="20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2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STRUKTUR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611" y="1779586"/>
            <a:ext cx="2071790" cy="20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2827"/>
            <a:ext cx="1752600" cy="2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74" y="4300997"/>
            <a:ext cx="1661625" cy="251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03083"/>
            <a:ext cx="1828800" cy="268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2362200"/>
            <a:ext cx="1281011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2055" idx="0"/>
          </p:cNvCxnSpPr>
          <p:nvPr/>
        </p:nvCxnSpPr>
        <p:spPr>
          <a:xfrm>
            <a:off x="4503186" y="3830463"/>
            <a:ext cx="1" cy="470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1" y="2362200"/>
            <a:ext cx="1295399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2384</TotalTime>
  <Words>1445</Words>
  <Application>Microsoft Office PowerPoint</Application>
  <PresentationFormat>On-screen Show (4:3)</PresentationFormat>
  <Paragraphs>369</Paragraphs>
  <Slides>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Database 2 PL/SQL (1)</vt:lpstr>
      <vt:lpstr>Materi </vt:lpstr>
      <vt:lpstr>1. Pengertian PL/SQL</vt:lpstr>
      <vt:lpstr>1. Pengertian PL/SQL</vt:lpstr>
      <vt:lpstr>Keuntungan PL/SQL </vt:lpstr>
      <vt:lpstr>Keuntungan PL/SQL </vt:lpstr>
      <vt:lpstr>2. Deklarasi Variabel</vt:lpstr>
      <vt:lpstr>Struktur</vt:lpstr>
      <vt:lpstr>Struktur</vt:lpstr>
      <vt:lpstr>Deklarasi variabel</vt:lpstr>
      <vt:lpstr>2. Deklarasi variabel</vt:lpstr>
      <vt:lpstr>Variabel Skalar</vt:lpstr>
      <vt:lpstr>Deklarasi variabel - %TYPE</vt:lpstr>
      <vt:lpstr>Deklarasi variabel-%ROWTYPE</vt:lpstr>
      <vt:lpstr>Variabel Komposit</vt:lpstr>
      <vt:lpstr>Variabel LOB</vt:lpstr>
      <vt:lpstr>3. Penulisan “Executable Statement”</vt:lpstr>
      <vt:lpstr>Lexical Units</vt:lpstr>
      <vt:lpstr>Lexical Unit</vt:lpstr>
      <vt:lpstr>Konversi Tipe Data</vt:lpstr>
      <vt:lpstr>Konversi Tipe Data</vt:lpstr>
      <vt:lpstr>Nested Blocks</vt:lpstr>
      <vt:lpstr>Ruang Lingkup Variabel</vt:lpstr>
      <vt:lpstr>OPERATOR</vt:lpstr>
      <vt:lpstr>4. Interaksi Dengan Server Oracle</vt:lpstr>
      <vt:lpstr>Perintah SQL dalam PL/SQL </vt:lpstr>
      <vt:lpstr>Menampilkan Data</vt:lpstr>
      <vt:lpstr>ATURAN PENAMAAN</vt:lpstr>
      <vt:lpstr>Manipulasi DATA</vt:lpstr>
      <vt:lpstr>Manipulasi Data</vt:lpstr>
      <vt:lpstr>Manipulasi Data</vt:lpstr>
      <vt:lpstr>Manipulasi Data</vt:lpstr>
      <vt:lpstr>Manipulasi Data</vt:lpstr>
      <vt:lpstr>SQL CURSOR</vt:lpstr>
      <vt:lpstr>Kontrol Transaksi</vt:lpstr>
      <vt:lpstr>5. Penulisan Struktur Kontrol</vt:lpstr>
      <vt:lpstr>Mengontrol Alur Eksekusi</vt:lpstr>
      <vt:lpstr>Struktur IF</vt:lpstr>
      <vt:lpstr>Ekspresi CASE</vt:lpstr>
      <vt:lpstr>Ekspresi CASE</vt:lpstr>
      <vt:lpstr>Menangani NULL</vt:lpstr>
      <vt:lpstr>5. Penulisan Struktur Kontrol </vt:lpstr>
      <vt:lpstr>5. Penulisan Struktur Kontrol </vt:lpstr>
      <vt:lpstr>LOOP</vt:lpstr>
      <vt:lpstr>LOOP</vt:lpstr>
      <vt:lpstr>WHILE LOOP</vt:lpstr>
      <vt:lpstr>FOR LOOP</vt:lpstr>
      <vt:lpstr>Nested LOOP</vt:lpstr>
      <vt:lpstr>6. Tipe data komposit</vt:lpstr>
      <vt:lpstr> Tipe data komposit </vt:lpstr>
      <vt:lpstr>RECORD</vt:lpstr>
      <vt:lpstr>RECORD</vt:lpstr>
      <vt:lpstr>INDEX</vt:lpstr>
      <vt:lpstr>INDEX</vt:lpstr>
      <vt:lpstr>INDEX</vt:lpstr>
      <vt:lpstr>INDEX</vt:lpstr>
      <vt:lpstr>7. Penulisan Cursors Eksplisit</vt:lpstr>
      <vt:lpstr> Penulisan Cursors Eksplisit</vt:lpstr>
      <vt:lpstr>Kontrol Cursor</vt:lpstr>
      <vt:lpstr>Deklarasi Cursor</vt:lpstr>
      <vt:lpstr>Deklarasi Cursors</vt:lpstr>
      <vt:lpstr>Deklarasi Cursors</vt:lpstr>
      <vt:lpstr>Cursor dan Record</vt:lpstr>
      <vt:lpstr>Cursor Dalam LOOP</vt:lpstr>
      <vt:lpstr>Cursor Dalam LOOP</vt:lpstr>
      <vt:lpstr>Cursor dengan parameter</vt:lpstr>
      <vt:lpstr>Cursor dengan parameter</vt:lpstr>
      <vt:lpstr>Klausa FOR UPDATE</vt:lpstr>
      <vt:lpstr>Klausa FOR UPDATE</vt:lpstr>
      <vt:lpstr>Klausa WHERE CURRENT OF</vt:lpstr>
      <vt:lpstr>Klausa WHERE CURRENT OF</vt:lpstr>
      <vt:lpstr>Cursor Dengan Subquery</vt:lpstr>
      <vt:lpstr>SELESAI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2 Sistem Pengambilan Keputusan</dc:title>
  <dc:creator>WIDIYANTO</dc:creator>
  <cp:lastModifiedBy>moko</cp:lastModifiedBy>
  <cp:revision>129</cp:revision>
  <dcterms:created xsi:type="dcterms:W3CDTF">2013-03-20T10:19:32Z</dcterms:created>
  <dcterms:modified xsi:type="dcterms:W3CDTF">2016-01-10T03:26:54Z</dcterms:modified>
</cp:coreProperties>
</file>