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257" r:id="rId3"/>
    <p:sldId id="323" r:id="rId4"/>
    <p:sldId id="258" r:id="rId5"/>
    <p:sldId id="324" r:id="rId6"/>
    <p:sldId id="326" r:id="rId7"/>
    <p:sldId id="325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9" r:id="rId60"/>
    <p:sldId id="380" r:id="rId61"/>
    <p:sldId id="378" r:id="rId62"/>
    <p:sldId id="381" r:id="rId63"/>
    <p:sldId id="382" r:id="rId64"/>
    <p:sldId id="383" r:id="rId65"/>
    <p:sldId id="385" r:id="rId66"/>
    <p:sldId id="386" r:id="rId67"/>
    <p:sldId id="387" r:id="rId68"/>
    <p:sldId id="388" r:id="rId69"/>
    <p:sldId id="389" r:id="rId70"/>
    <p:sldId id="390" r:id="rId71"/>
    <p:sldId id="391" r:id="rId72"/>
    <p:sldId id="392" r:id="rId73"/>
    <p:sldId id="393" r:id="rId74"/>
    <p:sldId id="394" r:id="rId75"/>
    <p:sldId id="399" r:id="rId76"/>
    <p:sldId id="395" r:id="rId77"/>
    <p:sldId id="400" r:id="rId78"/>
    <p:sldId id="401" r:id="rId79"/>
    <p:sldId id="396" r:id="rId80"/>
    <p:sldId id="397" r:id="rId81"/>
    <p:sldId id="402" r:id="rId82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8C508"/>
    <a:srgbClr val="EAE016"/>
    <a:srgbClr val="FFFF00"/>
    <a:srgbClr val="FFFF66"/>
    <a:srgbClr val="000000"/>
    <a:srgbClr val="FEF994"/>
    <a:srgbClr val="FBC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>
        <p:scale>
          <a:sx n="50" d="100"/>
          <a:sy n="50" d="100"/>
        </p:scale>
        <p:origin x="-252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6BDCA4-D4D4-4552-AE64-E9E57A7B9C17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EB6D541-0F77-4B53-97D5-A26F5AA5B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753D9-D62B-4140-9A55-A82F99D7B940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2399-38DA-4D5B-B1CF-C8DF93FE4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B2399-38DA-4D5B-B1CF-C8DF93FE4A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B2399-38DA-4D5B-B1CF-C8DF93FE4A2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B2399-38DA-4D5B-B1CF-C8DF93FE4A2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3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C19C-F0CD-4749-99A1-E33937412562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586D0-3AB6-4CF1-872B-0CB634E2B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8001000" cy="1470025"/>
          </a:xfrm>
        </p:spPr>
        <p:txBody>
          <a:bodyPr/>
          <a:lstStyle/>
          <a:p>
            <a:r>
              <a:rPr lang="en-US" b="1" dirty="0" smtClean="0"/>
              <a:t>Database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dobe Caslon Pro Bold" pitchFamily="18" charset="0"/>
              </a:rPr>
              <a:t>PL/SQL (2)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dobe Garamond Pro Bold" pitchFamily="18" charset="0"/>
              </a:rPr>
              <a:t>Disampaikan</a:t>
            </a:r>
            <a:r>
              <a:rPr lang="en-US" dirty="0" smtClean="0">
                <a:solidFill>
                  <a:schemeClr val="tx1"/>
                </a:solidFill>
                <a:latin typeface="Adobe Garamond Pro Bold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dobe Garamond Pro Bold" pitchFamily="18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Adobe Garamond Pro Bold" pitchFamily="18" charset="0"/>
              </a:rPr>
              <a:t> :</a:t>
            </a:r>
          </a:p>
          <a:p>
            <a:r>
              <a:rPr lang="id-ID" dirty="0" smtClean="0">
                <a:solidFill>
                  <a:schemeClr val="tx1"/>
                </a:solidFill>
                <a:latin typeface="Adobe Garamond Pro Bold" pitchFamily="18" charset="0"/>
              </a:rPr>
              <a:t>Wiratmoko Yuwono</a:t>
            </a:r>
            <a:endParaRPr lang="en-US" dirty="0">
              <a:solidFill>
                <a:schemeClr val="tx1"/>
              </a:solidFill>
              <a:latin typeface="Adobe Garamond Pro Bold" pitchFamily="18" charset="0"/>
            </a:endParaRPr>
          </a:p>
        </p:txBody>
      </p:sp>
      <p:pic>
        <p:nvPicPr>
          <p:cNvPr id="5" name="Picture 4" descr="P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228600"/>
            <a:ext cx="1312827" cy="1295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08899" y="5762672"/>
            <a:ext cx="60133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dobe Garamond Pro Bold" pitchFamily="18" charset="0"/>
              </a:rPr>
              <a:t>Politeknik</a:t>
            </a:r>
            <a:r>
              <a:rPr lang="en-US" sz="2800" dirty="0" smtClean="0">
                <a:latin typeface="Adobe Garamond Pro Bold" pitchFamily="18" charset="0"/>
              </a:rPr>
              <a:t> </a:t>
            </a:r>
            <a:r>
              <a:rPr lang="en-US" sz="2800" dirty="0" err="1" smtClean="0">
                <a:latin typeface="Adobe Garamond Pro Bold" pitchFamily="18" charset="0"/>
              </a:rPr>
              <a:t>Elektronika</a:t>
            </a:r>
            <a:r>
              <a:rPr lang="en-US" sz="2800" dirty="0" smtClean="0">
                <a:latin typeface="Adobe Garamond Pro Bold" pitchFamily="18" charset="0"/>
              </a:rPr>
              <a:t> </a:t>
            </a:r>
            <a:r>
              <a:rPr lang="en-US" sz="2800" dirty="0" err="1" smtClean="0">
                <a:latin typeface="Adobe Garamond Pro Bold" pitchFamily="18" charset="0"/>
              </a:rPr>
              <a:t>Negeri</a:t>
            </a:r>
            <a:r>
              <a:rPr lang="en-US" sz="2800" dirty="0" smtClean="0">
                <a:latin typeface="Adobe Garamond Pro Bold" pitchFamily="18" charset="0"/>
              </a:rPr>
              <a:t> Surabaya</a:t>
            </a:r>
          </a:p>
          <a:p>
            <a:pPr algn="ctr"/>
            <a:endParaRPr lang="en-US" sz="2800" dirty="0">
              <a:latin typeface="Adobe Garamond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NON-</a:t>
            </a:r>
            <a:r>
              <a:rPr lang="en-US" dirty="0" err="1" smtClean="0"/>
              <a:t>Standart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Pragma EXCEPTION_INIT</a:t>
            </a:r>
          </a:p>
          <a:p>
            <a:r>
              <a:rPr lang="en-US" dirty="0" err="1" smtClean="0">
                <a:cs typeface="Courier New" pitchFamily="49" charset="0"/>
              </a:rPr>
              <a:t>Tidak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terdapat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nama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err="1" smtClean="0">
                <a:cs typeface="Courier New" pitchFamily="49" charset="0"/>
              </a:rPr>
              <a:t>tetapi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dengan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err="1" smtClean="0">
                <a:cs typeface="Courier New" pitchFamily="49" charset="0"/>
              </a:rPr>
              <a:t>menggunakan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Oracle error number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" y="3505200"/>
            <a:ext cx="8915400" cy="2743200"/>
            <a:chOff x="38100" y="3505200"/>
            <a:chExt cx="8915400" cy="2743200"/>
          </a:xfrm>
        </p:grpSpPr>
        <p:sp>
          <p:nvSpPr>
            <p:cNvPr id="13" name="Rounded Rectangle 12"/>
            <p:cNvSpPr/>
            <p:nvPr/>
          </p:nvSpPr>
          <p:spPr>
            <a:xfrm>
              <a:off x="6172200" y="3505200"/>
              <a:ext cx="2781300" cy="2743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Exception-handling section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100" y="3505200"/>
              <a:ext cx="5562600" cy="2743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Declarative Section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52400" y="3829050"/>
              <a:ext cx="2286000" cy="13525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DECLARE</a:t>
              </a:r>
            </a:p>
            <a:p>
              <a:pPr algn="ctr"/>
              <a:endParaRPr lang="en-US" dirty="0"/>
            </a:p>
            <a:p>
              <a:pPr algn="r"/>
              <a:r>
                <a:rPr lang="en-US" dirty="0" smtClean="0"/>
                <a:t>Name the Exception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200400" y="3829050"/>
              <a:ext cx="2286000" cy="13525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ASSOCIATE</a:t>
              </a:r>
            </a:p>
            <a:p>
              <a:pPr algn="ctr"/>
              <a:endParaRPr lang="en-US" dirty="0"/>
            </a:p>
            <a:p>
              <a:pPr algn="r"/>
              <a:r>
                <a:rPr lang="en-US" dirty="0" smtClean="0"/>
                <a:t>PRAGMA EXCEPTION_INIT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62700" y="3829050"/>
              <a:ext cx="2286000" cy="13525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REFERENCE</a:t>
              </a:r>
            </a:p>
            <a:p>
              <a:pPr algn="ctr"/>
              <a:endParaRPr lang="en-US" dirty="0"/>
            </a:p>
            <a:p>
              <a:pPr algn="r"/>
              <a:r>
                <a:rPr lang="en-US" dirty="0" smtClean="0"/>
                <a:t>Handle Exception Raised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4" idx="3"/>
              <a:endCxn id="6" idx="1"/>
            </p:cNvCxnSpPr>
            <p:nvPr/>
          </p:nvCxnSpPr>
          <p:spPr>
            <a:xfrm>
              <a:off x="2438400" y="4505325"/>
              <a:ext cx="762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3"/>
            </p:cNvCxnSpPr>
            <p:nvPr/>
          </p:nvCxnSpPr>
          <p:spPr>
            <a:xfrm>
              <a:off x="5486400" y="4505325"/>
              <a:ext cx="8763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00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NON-</a:t>
            </a:r>
            <a:r>
              <a:rPr lang="en-US" dirty="0" err="1"/>
              <a:t>Standart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 :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3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SQLCODE</a:t>
            </a:r>
            <a:r>
              <a:rPr lang="en-US" dirty="0" smtClean="0"/>
              <a:t> :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numeric </a:t>
            </a:r>
            <a:r>
              <a:rPr lang="en-US" dirty="0" err="1" smtClean="0"/>
              <a:t>berupa</a:t>
            </a:r>
            <a:r>
              <a:rPr lang="en-US" dirty="0" smtClean="0"/>
              <a:t> code </a:t>
            </a:r>
            <a:r>
              <a:rPr lang="en-US" dirty="0" err="1" smtClean="0"/>
              <a:t>kesalahan</a:t>
            </a:r>
            <a:endParaRPr lang="en-US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SQLERRM</a:t>
            </a:r>
            <a:r>
              <a:rPr lang="en-US" dirty="0" smtClean="0"/>
              <a:t> : </a:t>
            </a:r>
            <a:r>
              <a:rPr lang="en-US" dirty="0" err="1" smtClean="0"/>
              <a:t>mengembalikan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berasosiasi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52499" y="4343400"/>
            <a:ext cx="6924675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5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Exception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752600"/>
            <a:ext cx="8731878" cy="50783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TABLE errors 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(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code NUMBER, message VARCHAR2(128), happened TIMESTAMP);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DECLARE</a:t>
            </a: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name 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employees.last_name%TYPE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my_code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NUMBER;</a:t>
            </a: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my_errm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VARCHAR2(32000);</a:t>
            </a: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SELECT 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last_name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INTO 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name FROM employees WHERE 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employee_id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-1;</a:t>
            </a: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EXCEPTION</a:t>
            </a: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WHEN OTHERS THEN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my_code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:= SQLCODE;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my_errm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:= SQLERRM;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dbms_output.put_line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('Error code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‘</a:t>
            </a: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|| 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my_code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|| ': ' || 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my_errm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INSERT 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INTO errors VALUES (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my_code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my_errm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SYSTIMESTAMP);</a:t>
            </a:r>
          </a:p>
          <a:p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END;</a:t>
            </a:r>
          </a:p>
        </p:txBody>
      </p:sp>
    </p:spTree>
    <p:extLst>
      <p:ext uri="{BB962C8B-B14F-4D97-AF65-F5344CB8AC3E}">
        <p14:creationId xmlns:p14="http://schemas.microsoft.com/office/powerpoint/2010/main" val="23881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Definition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1450" y="1524000"/>
            <a:ext cx="7191376" cy="4657725"/>
            <a:chOff x="152399" y="1819275"/>
            <a:chExt cx="7191376" cy="465772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362200"/>
              <a:ext cx="7191375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" y="1819275"/>
              <a:ext cx="7191376" cy="54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" name="Straight Arrow Connector 5"/>
          <p:cNvCxnSpPr/>
          <p:nvPr/>
        </p:nvCxnSpPr>
        <p:spPr>
          <a:xfrm flipV="1">
            <a:off x="4800600" y="1795462"/>
            <a:ext cx="2819400" cy="7191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3810000"/>
            <a:ext cx="30480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38600" y="5067300"/>
            <a:ext cx="3657600" cy="2667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696200" y="1223962"/>
            <a:ext cx="1371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Declarative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696200" y="3090862"/>
            <a:ext cx="1371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Raise Exception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696200" y="4572000"/>
            <a:ext cx="1371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Exception-handling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sz="4000" i="1" dirty="0" smtClean="0">
                <a:latin typeface="Courier New" pitchFamily="49" charset="0"/>
                <a:cs typeface="Courier New" pitchFamily="49" charset="0"/>
              </a:rPr>
              <a:t>RAISE_APPLICATION_ERROR</a:t>
            </a:r>
            <a:endParaRPr lang="en-US" sz="40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user </a:t>
            </a:r>
            <a:r>
              <a:rPr lang="en-US" dirty="0" err="1" smtClean="0"/>
              <a:t>dari</a:t>
            </a:r>
            <a:r>
              <a:rPr lang="en-US" dirty="0" smtClean="0"/>
              <a:t> subprogram</a:t>
            </a:r>
          </a:p>
          <a:p>
            <a:r>
              <a:rPr lang="en-US" dirty="0" err="1" smtClean="0"/>
              <a:t>Melaporkan</a:t>
            </a:r>
            <a:r>
              <a:rPr lang="en-US" dirty="0" smtClean="0"/>
              <a:t> error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terulangnya</a:t>
            </a:r>
            <a:r>
              <a:rPr lang="en-US" dirty="0" smtClean="0"/>
              <a:t> exception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tertangani</a:t>
            </a:r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2 </a:t>
            </a:r>
            <a:r>
              <a:rPr lang="en-US" dirty="0" err="1" smtClean="0"/>
              <a:t>tempat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Excutable</a:t>
            </a:r>
            <a:r>
              <a:rPr lang="en-US" dirty="0" smtClean="0"/>
              <a:t> section</a:t>
            </a:r>
          </a:p>
          <a:p>
            <a:pPr lvl="1"/>
            <a:r>
              <a:rPr lang="en-US" dirty="0" smtClean="0"/>
              <a:t>Exception Section</a:t>
            </a:r>
          </a:p>
          <a:p>
            <a:r>
              <a:rPr lang="en-US" dirty="0" smtClean="0"/>
              <a:t>Syntax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75188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3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RAISE_APPLICATION_ERROR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err="1" smtClean="0"/>
              <a:t>Excutable</a:t>
            </a:r>
            <a:r>
              <a:rPr lang="en-US" dirty="0" smtClean="0"/>
              <a:t> Section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Exception Section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6781800" cy="238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724186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5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Prosedur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subprogram yang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 smtClean="0"/>
          </a:p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database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perulangan</a:t>
            </a:r>
            <a:r>
              <a:rPr lang="en-US" dirty="0" smtClean="0"/>
              <a:t> </a:t>
            </a:r>
            <a:r>
              <a:rPr lang="en-US" dirty="0" err="1" smtClean="0"/>
              <a:t>eksekusi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smtClean="0"/>
              <a:t>Syntax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827713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Syntax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REPLACE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didrop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direplace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smtClean="0"/>
              <a:t>PL/SQL block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meletakkan</a:t>
            </a:r>
            <a:r>
              <a:rPr lang="en-US" dirty="0" smtClean="0"/>
              <a:t> block PL/SQL yang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BEGIN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diakhiri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END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4303"/>
            <a:ext cx="6132513" cy="187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2190750"/>
            <a:ext cx="2706687" cy="394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7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Handling Exception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Prosedur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Fungsi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Mengelola</a:t>
            </a:r>
            <a:r>
              <a:rPr lang="en-US" dirty="0" smtClean="0"/>
              <a:t> Subprogram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Pembuatan</a:t>
            </a:r>
            <a:r>
              <a:rPr lang="en-US" dirty="0" smtClean="0"/>
              <a:t> “Packages”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triger</a:t>
            </a:r>
            <a:r>
              <a:rPr lang="en-US" dirty="0" smtClean="0"/>
              <a:t>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Formal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Aktual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 Formal : </a:t>
            </a:r>
            <a:r>
              <a:rPr lang="en-US" dirty="0" err="1" smtClean="0"/>
              <a:t>variabel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paramer</a:t>
            </a:r>
            <a:r>
              <a:rPr lang="en-US" dirty="0" smtClean="0"/>
              <a:t> list </a:t>
            </a:r>
            <a:r>
              <a:rPr lang="en-US" dirty="0" err="1" smtClean="0"/>
              <a:t>sebuah</a:t>
            </a:r>
            <a:r>
              <a:rPr lang="en-US" dirty="0" smtClean="0"/>
              <a:t> subprogram.</a:t>
            </a:r>
          </a:p>
          <a:p>
            <a:r>
              <a:rPr lang="en-US" dirty="0" smtClean="0"/>
              <a:t>Parameter </a:t>
            </a:r>
            <a:r>
              <a:rPr lang="en-US" dirty="0" err="1" smtClean="0"/>
              <a:t>aktual</a:t>
            </a:r>
            <a:r>
              <a:rPr lang="en-US" dirty="0" smtClean="0"/>
              <a:t> :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paramater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memanggil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subprogram.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728353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63982" y="6308525"/>
            <a:ext cx="555093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Raise_salary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emp_num,amount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34" y="4343400"/>
            <a:ext cx="7080766" cy="2195957"/>
            <a:chOff x="5834" y="4343400"/>
            <a:chExt cx="7080766" cy="2195957"/>
          </a:xfrm>
        </p:grpSpPr>
        <p:cxnSp>
          <p:nvCxnSpPr>
            <p:cNvPr id="7" name="Straight Arrow Connector 6"/>
            <p:cNvCxnSpPr>
              <a:stCxn id="4" idx="3"/>
            </p:cNvCxnSpPr>
            <p:nvPr/>
          </p:nvCxnSpPr>
          <p:spPr>
            <a:xfrm flipH="1">
              <a:off x="762000" y="4603563"/>
              <a:ext cx="2831068" cy="11876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5834" y="4343400"/>
              <a:ext cx="7080766" cy="2195957"/>
              <a:chOff x="5834" y="4343400"/>
              <a:chExt cx="7080766" cy="2195957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470316" y="4343400"/>
                <a:ext cx="838200" cy="3048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5410200" y="4343400"/>
                <a:ext cx="838200" cy="3048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762000" y="4648200"/>
                <a:ext cx="4876800" cy="11430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5834" y="5816084"/>
                <a:ext cx="2802242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Parameter Formal</a:t>
                </a:r>
                <a:endParaRPr lang="en-US" sz="2800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5524500" y="5943601"/>
                <a:ext cx="1562100" cy="59575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840880" y="5638800"/>
                <a:ext cx="2683620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Parameter </a:t>
                </a:r>
                <a:r>
                  <a:rPr lang="en-US" sz="2800" dirty="0" err="1" smtClean="0"/>
                  <a:t>aktual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25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62925" cy="4999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"/>
            <a:ext cx="8229600" cy="971550"/>
          </a:xfrm>
        </p:spPr>
        <p:txBody>
          <a:bodyPr/>
          <a:lstStyle/>
          <a:p>
            <a:r>
              <a:rPr lang="en-US" dirty="0" smtClean="0"/>
              <a:t>Parameter :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135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5" y="1600200"/>
            <a:ext cx="698554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55" y="5641975"/>
            <a:ext cx="416614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07025"/>
            <a:ext cx="36639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696200" y="4532531"/>
            <a:ext cx="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15200" y="3886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Eksekusi</a:t>
            </a:r>
            <a:r>
              <a:rPr lang="en-US" sz="2000" b="1" dirty="0" smtClean="0">
                <a:solidFill>
                  <a:srgbClr val="FF0000"/>
                </a:solidFill>
              </a:rPr>
              <a:t> Procedure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Parameter :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2117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447800"/>
            <a:ext cx="6324599" cy="31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647337"/>
            <a:ext cx="4191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5300" y="4647337"/>
            <a:ext cx="485775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Variable	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g_name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varchar2(25)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Variable	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g_sal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number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Variabel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g_comm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number</a:t>
            </a:r>
          </a:p>
          <a:p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Execute    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query_emp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(171, </a:t>
            </a: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:g_name,:g_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sal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,: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g_comm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Print 	    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g_name</a:t>
            </a:r>
            <a:r>
              <a:rPr lang="en-US" sz="2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endParaRPr lang="en-US" sz="20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22240"/>
            <a:ext cx="140176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: IN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77300" cy="5486400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752600"/>
            <a:ext cx="843420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05350"/>
            <a:ext cx="40386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4686300"/>
            <a:ext cx="4871847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Variable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g_phone_no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varchar2(15)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Begin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gphone_no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:= ‘8006330575’;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End;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g_phone_no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Execute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format_phone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(: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g_phone_no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g_phone_no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0" y="6260425"/>
            <a:ext cx="1752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3000" y="5990689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Eksekusi</a:t>
            </a:r>
            <a:r>
              <a:rPr lang="en-US" sz="2000" b="1" dirty="0" smtClean="0">
                <a:solidFill>
                  <a:srgbClr val="FF0000"/>
                </a:solidFill>
              </a:rPr>
              <a:t> Procedure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Melewatkan</a:t>
            </a:r>
            <a:r>
              <a:rPr lang="en-US" dirty="0" smtClean="0"/>
              <a:t>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Posisional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Parameter </a:t>
            </a:r>
            <a:r>
              <a:rPr lang="en-US" dirty="0" err="1"/>
              <a:t>aktual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/format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parameter formal</a:t>
            </a:r>
          </a:p>
          <a:p>
            <a:r>
              <a:rPr lang="en-US" dirty="0" err="1" smtClean="0"/>
              <a:t>Penamaan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Parameter </a:t>
            </a:r>
            <a:r>
              <a:rPr lang="en-US" dirty="0" err="1" smtClean="0"/>
              <a:t>aktual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/format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deklasari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parameter </a:t>
            </a:r>
            <a:r>
              <a:rPr lang="en-US" dirty="0" err="1" smtClean="0"/>
              <a:t>dengan</a:t>
            </a:r>
            <a:r>
              <a:rPr lang="en-US" dirty="0" smtClean="0"/>
              <a:t> parameter formal</a:t>
            </a:r>
          </a:p>
          <a:p>
            <a:r>
              <a:rPr lang="en-US" dirty="0" err="1" smtClean="0"/>
              <a:t>Kombinasi</a:t>
            </a:r>
            <a:endParaRPr lang="en-US" dirty="0" smtClean="0"/>
          </a:p>
          <a:p>
            <a:pPr lvl="1"/>
            <a:r>
              <a:rPr lang="en-US" dirty="0" err="1" smtClean="0"/>
              <a:t>Beberapa</a:t>
            </a:r>
            <a:r>
              <a:rPr lang="en-US" dirty="0" smtClean="0"/>
              <a:t> parameter </a:t>
            </a:r>
            <a:r>
              <a:rPr lang="en-US" dirty="0" err="1" smtClean="0"/>
              <a:t>aktual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format positional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format </a:t>
            </a:r>
            <a:r>
              <a:rPr lang="en-US" dirty="0" err="1" smtClean="0"/>
              <a:t>penaman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Melewatkan</a:t>
            </a:r>
            <a:r>
              <a:rPr lang="en-US" dirty="0" smtClean="0"/>
              <a:t>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694372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3" y="5105400"/>
            <a:ext cx="7467600" cy="160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33600" y="5105400"/>
            <a:ext cx="5562600" cy="1409700"/>
            <a:chOff x="2133600" y="5105400"/>
            <a:chExt cx="5562600" cy="14097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133600" y="5257800"/>
              <a:ext cx="685800" cy="228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715000" y="5715000"/>
              <a:ext cx="533400" cy="304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43400" y="6324600"/>
              <a:ext cx="762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2819400" y="5105400"/>
              <a:ext cx="1524000" cy="381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POSISIONAL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248400" y="5486400"/>
              <a:ext cx="1447800" cy="381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PENAMAAN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105400" y="6134100"/>
              <a:ext cx="1371600" cy="381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KOMBINASI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50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Deklarasi</a:t>
            </a:r>
            <a:r>
              <a:rPr lang="en-US" dirty="0" smtClean="0"/>
              <a:t> Subprogram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400"/>
            <a:ext cx="834698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2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Pemanggilan</a:t>
            </a:r>
            <a:r>
              <a:rPr lang="en-US" dirty="0" smtClean="0"/>
              <a:t> </a:t>
            </a:r>
            <a:r>
              <a:rPr lang="en-US" dirty="0" err="1" smtClean="0"/>
              <a:t>procedur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52600"/>
            <a:ext cx="374468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24" y="4076700"/>
            <a:ext cx="5848576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1779" y="2104935"/>
            <a:ext cx="3026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Dari anonymous block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3581400" y="2335768"/>
            <a:ext cx="2460379" cy="5217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9050" y="4533900"/>
            <a:ext cx="3151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Dari </a:t>
            </a:r>
            <a:r>
              <a:rPr lang="en-US" sz="2400" b="1" dirty="0" err="1" smtClean="0">
                <a:solidFill>
                  <a:srgbClr val="FF0000"/>
                </a:solidFill>
              </a:rPr>
              <a:t>Procedur</a:t>
            </a:r>
            <a:r>
              <a:rPr lang="en-US" sz="2400" b="1" dirty="0" smtClean="0">
                <a:solidFill>
                  <a:srgbClr val="FF0000"/>
                </a:solidFill>
              </a:rPr>
              <a:t> yang lain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005693" y="4995565"/>
            <a:ext cx="1575706" cy="9554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7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37143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1. Handling Exception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Unhandling</a:t>
            </a:r>
            <a:r>
              <a:rPr lang="en-US" dirty="0" smtClean="0"/>
              <a:t>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1676400"/>
            <a:ext cx="878677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3.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PL/SQL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kembalian</a:t>
            </a:r>
            <a:r>
              <a:rPr lang="en-US" dirty="0" smtClean="0"/>
              <a:t> (return value)</a:t>
            </a:r>
          </a:p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/ “function”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database </a:t>
            </a:r>
            <a:r>
              <a:rPr lang="en-US" dirty="0" err="1" smtClean="0"/>
              <a:t>sebagai</a:t>
            </a:r>
            <a:r>
              <a:rPr lang="en-US" dirty="0" smtClean="0"/>
              <a:t> object scheme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eksekusi</a:t>
            </a:r>
            <a:r>
              <a:rPr lang="en-US" dirty="0" smtClean="0"/>
              <a:t> yang </a:t>
            </a:r>
            <a:r>
              <a:rPr lang="en-US" dirty="0" err="1" smtClean="0"/>
              <a:t>berulang</a:t>
            </a:r>
            <a:endParaRPr lang="en-US" dirty="0" smtClean="0"/>
          </a:p>
          <a:p>
            <a:r>
              <a:rPr lang="en-US" dirty="0" err="1" smtClean="0"/>
              <a:t>Sebuang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/>
              <a:t>/ “function”</a:t>
            </a:r>
            <a:r>
              <a:rPr lang="en-US" dirty="0" smtClean="0"/>
              <a:t> </a:t>
            </a:r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“FUNCTION”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04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250" y="5035034"/>
            <a:ext cx="74574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PL/SQL Block </a:t>
            </a: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mempunya</a:t>
            </a:r>
            <a:r>
              <a:rPr lang="en-US" sz="3200" dirty="0" smtClean="0"/>
              <a:t> </a:t>
            </a:r>
            <a:r>
              <a:rPr lang="en-US" sz="3200" dirty="0" err="1" smtClean="0"/>
              <a:t>minilai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statement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RETURN</a:t>
            </a:r>
            <a:endParaRPr lang="en-US" sz="3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Pembuatan</a:t>
            </a:r>
            <a:r>
              <a:rPr lang="en-US" dirty="0"/>
              <a:t> “FUNCTION”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28800"/>
            <a:ext cx="83395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Eksekusi</a:t>
            </a:r>
            <a:r>
              <a:rPr lang="en-US" dirty="0" smtClean="0"/>
              <a:t> “Function”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650146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3063"/>
            <a:ext cx="7126374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1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Memanggil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SQL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399"/>
            <a:ext cx="69532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876800"/>
            <a:ext cx="7987286" cy="178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124325" y="4067174"/>
            <a:ext cx="685800" cy="8096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Memanggil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Memanggil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di SQL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SELECT</a:t>
            </a:r>
          </a:p>
          <a:p>
            <a:pPr lvl="1"/>
            <a:r>
              <a:rPr lang="en-US" dirty="0" err="1" smtClean="0"/>
              <a:t>Klausa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WHERE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HAVING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KLAUSA CONNECT BY, START WITH, ORDER BY,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GROUP BY</a:t>
            </a:r>
          </a:p>
          <a:p>
            <a:pPr lvl="1"/>
            <a:r>
              <a:rPr lang="en-US" dirty="0" err="1" smtClean="0"/>
              <a:t>Klausa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</a:p>
          <a:p>
            <a:pPr lvl="1"/>
            <a:r>
              <a:rPr lang="en-US" dirty="0" err="1" smtClean="0"/>
              <a:t>Klausa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UPDATE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Pemanggilan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SQL </a:t>
            </a:r>
            <a:r>
              <a:rPr lang="en-US" dirty="0" err="1" smtClean="0"/>
              <a:t>maka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tersimpan</a:t>
            </a:r>
            <a:endParaRPr lang="en-US" dirty="0" smtClean="0"/>
          </a:p>
          <a:p>
            <a:pPr lvl="1"/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parameter IN</a:t>
            </a:r>
          </a:p>
          <a:p>
            <a:pPr lvl="1"/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SQL </a:t>
            </a:r>
            <a:r>
              <a:rPr lang="en-US" dirty="0" err="1" smtClean="0"/>
              <a:t>bukan</a:t>
            </a:r>
            <a:r>
              <a:rPr lang="en-US" dirty="0" smtClean="0"/>
              <a:t> PL/SQL</a:t>
            </a:r>
          </a:p>
          <a:p>
            <a:pPr lvl="1"/>
            <a:r>
              <a:rPr lang="en-US" dirty="0" err="1" smtClean="0"/>
              <a:t>Tipe</a:t>
            </a:r>
            <a:r>
              <a:rPr lang="en-US" dirty="0" smtClean="0"/>
              <a:t> data RETURN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SQL</a:t>
            </a:r>
          </a:p>
          <a:p>
            <a:pPr lvl="1"/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dipanggil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SQL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DML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UPDATE/DELETE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DML</a:t>
            </a:r>
          </a:p>
          <a:p>
            <a:pPr lvl="1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UPDATE/DELETE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query</a:t>
            </a:r>
          </a:p>
          <a:p>
            <a:pPr lvl="1"/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mengakhiri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79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Pemanggilan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6850"/>
            <a:ext cx="844977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7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yang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internal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user.</a:t>
            </a:r>
          </a:p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ditangani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penangan</a:t>
            </a:r>
            <a:r>
              <a:rPr lang="en-US" dirty="0" smtClean="0"/>
              <a:t> (Handler)</a:t>
            </a:r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itangani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environment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704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Procedure </a:t>
            </a:r>
            <a:r>
              <a:rPr lang="en-US" dirty="0" err="1" smtClean="0"/>
              <a:t>dan</a:t>
            </a:r>
            <a:r>
              <a:rPr lang="en-US" dirty="0" smtClean="0"/>
              <a:t> Function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292685"/>
              </p:ext>
            </p:extLst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Procedures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Function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Eksekusi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sebagai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sebuah</a:t>
                      </a:r>
                      <a:r>
                        <a:rPr lang="en-US" sz="2400" dirty="0" smtClean="0"/>
                        <a:t>  PL/SQL  statement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Pemanggilan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fungsi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sebagai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bagian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dari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sebuah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ekspresi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Tidak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terdapat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klausa</a:t>
                      </a:r>
                      <a:r>
                        <a:rPr lang="en-US" sz="2400" baseline="0" dirty="0" smtClean="0"/>
                        <a:t> RETURN </a:t>
                      </a:r>
                      <a:r>
                        <a:rPr lang="en-US" sz="2400" baseline="0" dirty="0" err="1" smtClean="0"/>
                        <a:t>pada</a:t>
                      </a:r>
                      <a:r>
                        <a:rPr lang="en-US" sz="2400" baseline="0" dirty="0" smtClean="0"/>
                        <a:t> header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Harus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terdapat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klausa</a:t>
                      </a:r>
                      <a:r>
                        <a:rPr lang="en-US" sz="2400" dirty="0" smtClean="0"/>
                        <a:t> RETURN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dalam</a:t>
                      </a:r>
                      <a:r>
                        <a:rPr lang="en-US" sz="2400" baseline="0" dirty="0" smtClean="0"/>
                        <a:t> header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dapat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mengembalikan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satu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banyak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ataupun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tidak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sama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sekali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nilai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Harus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mengembalikan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nilai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tunggal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Dapat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memiliki</a:t>
                      </a:r>
                      <a:r>
                        <a:rPr lang="en-US" sz="2400" baseline="0" dirty="0" smtClean="0"/>
                        <a:t>  </a:t>
                      </a:r>
                      <a:r>
                        <a:rPr lang="en-US" sz="2400" baseline="0" dirty="0" err="1" smtClean="0"/>
                        <a:t>sebuah</a:t>
                      </a:r>
                      <a:r>
                        <a:rPr lang="en-US" sz="2400" baseline="0" dirty="0" smtClean="0"/>
                        <a:t> RETURN value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Harus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memiliki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perintah</a:t>
                      </a:r>
                      <a:r>
                        <a:rPr lang="en-US" sz="2400" dirty="0" smtClean="0"/>
                        <a:t> return value paling </a:t>
                      </a:r>
                      <a:r>
                        <a:rPr lang="en-US" sz="2400" dirty="0" err="1" smtClean="0"/>
                        <a:t>sedikit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satu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3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Peningkatan</a:t>
            </a:r>
            <a:r>
              <a:rPr lang="en-US" dirty="0" smtClean="0"/>
              <a:t> Performa</a:t>
            </a:r>
          </a:p>
          <a:p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endParaRPr lang="en-US" dirty="0" smtClean="0"/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keutuhan</a:t>
            </a:r>
            <a:r>
              <a:rPr lang="en-US" dirty="0" smtClean="0"/>
              <a:t> data</a:t>
            </a:r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keaslian</a:t>
            </a:r>
            <a:r>
              <a:rPr lang="en-US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Mengelola</a:t>
            </a:r>
            <a:r>
              <a:rPr lang="en-US" dirty="0" smtClean="0"/>
              <a:t> Subprogram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HAK AKSES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876800"/>
          </a:xfrm>
        </p:spPr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merujuk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b="1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schema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subprogram,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yang </a:t>
            </a:r>
            <a:r>
              <a:rPr lang="en-US" dirty="0" err="1" smtClean="0"/>
              <a:t>merujuk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eksplisit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b="1" dirty="0" smtClean="0"/>
              <a:t>role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44295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Akses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752600"/>
            <a:ext cx="790628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6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Invoker’s Rights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5085954"/>
            <a:ext cx="8839200" cy="16196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AUTHID CURRENT_USER </a:t>
            </a:r>
            <a:r>
              <a:rPr lang="en-US" dirty="0" smtClean="0"/>
              <a:t>: </a:t>
            </a:r>
            <a:r>
              <a:rPr lang="en-US" dirty="0" err="1" smtClean="0"/>
              <a:t>beberapa</a:t>
            </a:r>
            <a:r>
              <a:rPr lang="en-US" dirty="0" smtClean="0"/>
              <a:t> user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mengakses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AUTHID DEFINER </a:t>
            </a:r>
            <a:r>
              <a:rPr lang="en-US" dirty="0" smtClean="0"/>
              <a:t>: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akases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user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39050" cy="417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6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USER_OBJECTS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User_objects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data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database.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80011"/>
              </p:ext>
            </p:extLst>
          </p:nvPr>
        </p:nvGraphicFramePr>
        <p:xfrm>
          <a:off x="533400" y="2775585"/>
          <a:ext cx="8153400" cy="400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168"/>
                <a:gridCol w="4734232"/>
              </a:tblGrid>
              <a:tr h="295275">
                <a:tc>
                  <a:txBody>
                    <a:bodyPr/>
                    <a:lstStyle/>
                    <a:p>
                      <a:r>
                        <a:rPr lang="en-US" dirty="0" smtClean="0"/>
                        <a:t>KOLOM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DESKRIPSI</a:t>
                      </a:r>
                      <a:endParaRPr lang="en-US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OBJECT_NAME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Nama</a:t>
                      </a:r>
                      <a:r>
                        <a:rPr lang="en-US" sz="2000" dirty="0" smtClean="0"/>
                        <a:t> Object</a:t>
                      </a:r>
                      <a:endParaRPr lang="en-US" sz="2000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OBJECT_ID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Internal identifier </a:t>
                      </a:r>
                      <a:r>
                        <a:rPr lang="en-US" sz="2000" dirty="0" err="1" smtClean="0"/>
                        <a:t>untuk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obejct</a:t>
                      </a:r>
                      <a:endParaRPr lang="en-US" sz="2000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OBJECT_TYPE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Tipe</a:t>
                      </a:r>
                      <a:r>
                        <a:rPr lang="en-US" sz="2000" dirty="0" smtClean="0"/>
                        <a:t> object </a:t>
                      </a:r>
                      <a:r>
                        <a:rPr lang="en-US" sz="2000" dirty="0" err="1" smtClean="0"/>
                        <a:t>misal</a:t>
                      </a:r>
                      <a:r>
                        <a:rPr lang="en-US" sz="2000" baseline="0" dirty="0" smtClean="0"/>
                        <a:t> : </a:t>
                      </a:r>
                      <a:r>
                        <a:rPr lang="en-US" sz="2000" baseline="0" dirty="0" err="1" smtClean="0"/>
                        <a:t>tabel</a:t>
                      </a:r>
                      <a:r>
                        <a:rPr lang="en-US" sz="2000" baseline="0" dirty="0" smtClean="0"/>
                        <a:t>, index, procedure, function, package, trigger</a:t>
                      </a:r>
                      <a:endParaRPr lang="en-US" sz="2000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CREATED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</a:t>
                      </a:r>
                      <a:r>
                        <a:rPr lang="en-US" sz="2000" dirty="0" err="1" smtClean="0"/>
                        <a:t>ketika</a:t>
                      </a:r>
                      <a:r>
                        <a:rPr lang="en-US" sz="2000" dirty="0" smtClean="0"/>
                        <a:t> object </a:t>
                      </a:r>
                      <a:r>
                        <a:rPr lang="en-US" sz="2000" dirty="0" err="1" smtClean="0"/>
                        <a:t>dibuat</a:t>
                      </a:r>
                      <a:endParaRPr lang="en-US" sz="2000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LAST_DDL_TIME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</a:t>
                      </a:r>
                      <a:r>
                        <a:rPr lang="en-US" sz="2000" dirty="0" err="1" smtClean="0"/>
                        <a:t>ketika</a:t>
                      </a:r>
                      <a:r>
                        <a:rPr lang="en-US" sz="2000" dirty="0" smtClean="0"/>
                        <a:t> object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terakhir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dimodifikasi</a:t>
                      </a:r>
                      <a:endParaRPr lang="en-US" sz="2000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TIMESTAMP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waktu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ketika</a:t>
                      </a:r>
                      <a:r>
                        <a:rPr lang="en-US" sz="2000" dirty="0" smtClean="0"/>
                        <a:t>  </a:t>
                      </a:r>
                      <a:r>
                        <a:rPr lang="en-US" sz="2000" dirty="0" err="1" smtClean="0"/>
                        <a:t>obejct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terakhir</a:t>
                      </a:r>
                      <a:r>
                        <a:rPr lang="en-US" sz="2000" dirty="0" smtClean="0"/>
                        <a:t> recompile</a:t>
                      </a:r>
                      <a:endParaRPr lang="en-US" sz="2000" dirty="0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urier New" pitchFamily="49" charset="0"/>
                          <a:cs typeface="Courier New" pitchFamily="49" charset="0"/>
                        </a:rPr>
                        <a:t>STATUS</a:t>
                      </a:r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Valid </a:t>
                      </a:r>
                      <a:r>
                        <a:rPr lang="en-US" sz="2000" dirty="0" err="1" smtClean="0"/>
                        <a:t>atau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valid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0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USER_SOURCE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User_source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data dictionary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270460"/>
              </p:ext>
            </p:extLst>
          </p:nvPr>
        </p:nvGraphicFramePr>
        <p:xfrm>
          <a:off x="304800" y="2895600"/>
          <a:ext cx="86868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617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KOLOM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DESKRIPSI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ourier New" pitchFamily="49" charset="0"/>
                          <a:cs typeface="Courier New" pitchFamily="49" charset="0"/>
                        </a:rPr>
                        <a:t>NAME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Nama</a:t>
                      </a:r>
                      <a:r>
                        <a:rPr lang="en-US" sz="2800" baseline="0" dirty="0" smtClean="0"/>
                        <a:t> object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Tipe</a:t>
                      </a:r>
                      <a:r>
                        <a:rPr lang="en-US" sz="2800" baseline="0" dirty="0" smtClean="0"/>
                        <a:t> object, </a:t>
                      </a:r>
                      <a:r>
                        <a:rPr lang="en-US" sz="2800" baseline="0" dirty="0" err="1" smtClean="0"/>
                        <a:t>tabel</a:t>
                      </a:r>
                      <a:r>
                        <a:rPr lang="en-US" sz="2800" baseline="0" dirty="0" smtClean="0"/>
                        <a:t>, procedure, function, trigger, package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ourier New" pitchFamily="49" charset="0"/>
                          <a:cs typeface="Courier New" pitchFamily="49" charset="0"/>
                        </a:rPr>
                        <a:t>LINE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Nomor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baris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dari</a:t>
                      </a:r>
                      <a:r>
                        <a:rPr lang="en-US" sz="2800" baseline="0" dirty="0" smtClean="0"/>
                        <a:t> source code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ourier New" pitchFamily="49" charset="0"/>
                          <a:cs typeface="Courier New" pitchFamily="49" charset="0"/>
                        </a:rPr>
                        <a:t>Text</a:t>
                      </a:r>
                      <a:endParaRPr lang="en-US" sz="2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Teks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dari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baris</a:t>
                      </a:r>
                      <a:r>
                        <a:rPr lang="en-US" sz="2800" baseline="0" dirty="0" smtClean="0"/>
                        <a:t> source code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2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USER_ERRORS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763000" cy="4297363"/>
          </a:xfrm>
        </p:spPr>
        <p:txBody>
          <a:bodyPr/>
          <a:lstStyle/>
          <a:p>
            <a:r>
              <a:rPr lang="en-US" dirty="0" err="1" smtClean="0"/>
              <a:t>User_errors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object yang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dikompile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error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29632"/>
              </p:ext>
            </p:extLst>
          </p:nvPr>
        </p:nvGraphicFramePr>
        <p:xfrm>
          <a:off x="152400" y="2712720"/>
          <a:ext cx="86868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822"/>
                <a:gridCol w="6025978"/>
              </a:tblGrid>
              <a:tr h="4845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Kolom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Deskripsi</a:t>
                      </a:r>
                      <a:endParaRPr lang="en-US" sz="2800" dirty="0"/>
                    </a:p>
                  </a:txBody>
                  <a:tcPr/>
                </a:tc>
              </a:tr>
              <a:tr h="42753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urier New" pitchFamily="49" charset="0"/>
                          <a:cs typeface="Courier New" pitchFamily="49" charset="0"/>
                        </a:rPr>
                        <a:t>NAME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Nama</a:t>
                      </a:r>
                      <a:r>
                        <a:rPr lang="en-US" sz="2400" dirty="0" smtClean="0"/>
                        <a:t> object</a:t>
                      </a:r>
                      <a:endParaRPr lang="en-US" sz="2400" dirty="0"/>
                    </a:p>
                  </a:txBody>
                  <a:tcPr/>
                </a:tc>
              </a:tr>
              <a:tr h="76956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urier New" pitchFamily="49" charset="0"/>
                          <a:cs typeface="Courier New" pitchFamily="49" charset="0"/>
                        </a:rPr>
                        <a:t>TYPE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Tipe</a:t>
                      </a:r>
                      <a:r>
                        <a:rPr lang="en-US" sz="2400" dirty="0" smtClean="0"/>
                        <a:t> object, table, procedure, function, </a:t>
                      </a:r>
                      <a:r>
                        <a:rPr lang="en-US" sz="2400" dirty="0" err="1" smtClean="0"/>
                        <a:t>tigger</a:t>
                      </a:r>
                      <a:r>
                        <a:rPr lang="en-US" sz="2400" dirty="0" smtClean="0"/>
                        <a:t> ,</a:t>
                      </a:r>
                      <a:r>
                        <a:rPr lang="en-US" sz="2400" baseline="0" dirty="0" smtClean="0"/>
                        <a:t> package</a:t>
                      </a:r>
                      <a:endParaRPr lang="en-US" sz="2400" dirty="0"/>
                    </a:p>
                  </a:txBody>
                  <a:tcPr/>
                </a:tc>
              </a:tr>
              <a:tr h="42753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urier New" pitchFamily="49" charset="0"/>
                          <a:cs typeface="Courier New" pitchFamily="49" charset="0"/>
                        </a:rPr>
                        <a:t>SEQUENCE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Angka</a:t>
                      </a:r>
                      <a:r>
                        <a:rPr lang="en-US" sz="2400" dirty="0" smtClean="0"/>
                        <a:t> sequence </a:t>
                      </a:r>
                      <a:r>
                        <a:rPr lang="en-US" sz="2400" dirty="0" err="1" smtClean="0"/>
                        <a:t>untuk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mengurutkan</a:t>
                      </a:r>
                      <a:endParaRPr lang="en-US" sz="2400" dirty="0"/>
                    </a:p>
                  </a:txBody>
                  <a:tcPr/>
                </a:tc>
              </a:tr>
              <a:tr h="42753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urier New" pitchFamily="49" charset="0"/>
                          <a:cs typeface="Courier New" pitchFamily="49" charset="0"/>
                        </a:rPr>
                        <a:t>LINE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Angka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pada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surce</a:t>
                      </a:r>
                      <a:r>
                        <a:rPr lang="en-US" sz="2400" baseline="0" dirty="0" smtClean="0"/>
                        <a:t> code yang </a:t>
                      </a:r>
                      <a:r>
                        <a:rPr lang="en-US" sz="2400" baseline="0" dirty="0" err="1" smtClean="0"/>
                        <a:t>terjadi</a:t>
                      </a:r>
                      <a:r>
                        <a:rPr lang="en-US" sz="2400" baseline="0" dirty="0" smtClean="0"/>
                        <a:t> error</a:t>
                      </a:r>
                      <a:endParaRPr lang="en-US" sz="2400" dirty="0"/>
                    </a:p>
                  </a:txBody>
                  <a:tcPr/>
                </a:tc>
              </a:tr>
              <a:tr h="76956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urier New" pitchFamily="49" charset="0"/>
                          <a:cs typeface="Courier New" pitchFamily="49" charset="0"/>
                        </a:rPr>
                        <a:t>POSISTION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Posisi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dalam</a:t>
                      </a:r>
                      <a:r>
                        <a:rPr lang="en-US" sz="2400" dirty="0" smtClean="0"/>
                        <a:t> line yang </a:t>
                      </a:r>
                      <a:r>
                        <a:rPr lang="en-US" sz="2400" dirty="0" err="1" smtClean="0"/>
                        <a:t>mengalaami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kesalahaan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baseline="0" dirty="0" smtClean="0"/>
                        <a:t> error</a:t>
                      </a:r>
                      <a:endParaRPr lang="en-US" sz="2400" dirty="0"/>
                    </a:p>
                  </a:txBody>
                  <a:tcPr/>
                </a:tc>
              </a:tr>
              <a:tr h="42753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urier New" pitchFamily="49" charset="0"/>
                          <a:cs typeface="Courier New" pitchFamily="49" charset="0"/>
                        </a:rPr>
                        <a:t>TEXT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Pesan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dari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kesalahan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terjadi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0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errors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kompilasi</a:t>
            </a:r>
            <a:r>
              <a:rPr lang="en-US" dirty="0" smtClean="0"/>
              <a:t> </a:t>
            </a:r>
            <a:r>
              <a:rPr lang="en-US" dirty="0" err="1" smtClean="0"/>
              <a:t>eror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879144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2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Menangani</a:t>
            </a:r>
            <a:r>
              <a:rPr lang="en-US" dirty="0" smtClean="0"/>
              <a:t>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10299" cy="52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8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Pembuatan</a:t>
            </a:r>
            <a:r>
              <a:rPr lang="en-US" dirty="0" smtClean="0"/>
              <a:t> “PACKAGES”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Package :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r>
              <a:rPr lang="en-US" dirty="0" smtClean="0"/>
              <a:t> </a:t>
            </a:r>
            <a:r>
              <a:rPr lang="en-US" dirty="0" err="1" smtClean="0"/>
              <a:t>menghubungan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PL/SQL, item </a:t>
            </a:r>
            <a:r>
              <a:rPr lang="en-US" dirty="0" err="1" smtClean="0"/>
              <a:t>dan</a:t>
            </a:r>
            <a:r>
              <a:rPr lang="en-US" dirty="0" smtClean="0"/>
              <a:t> subprogram</a:t>
            </a:r>
          </a:p>
          <a:p>
            <a:r>
              <a:rPr lang="en-US" dirty="0" smtClean="0"/>
              <a:t>Package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 :</a:t>
            </a:r>
          </a:p>
          <a:p>
            <a:pPr lvl="1"/>
            <a:r>
              <a:rPr lang="en-US" dirty="0" smtClean="0"/>
              <a:t>Specification</a:t>
            </a:r>
          </a:p>
          <a:p>
            <a:pPr lvl="1"/>
            <a:r>
              <a:rPr lang="en-US" dirty="0" smtClean="0"/>
              <a:t>Body</a:t>
            </a:r>
          </a:p>
          <a:p>
            <a:r>
              <a:rPr lang="en-US" dirty="0" smtClean="0"/>
              <a:t>Oracle server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multi object  </a:t>
            </a:r>
            <a:r>
              <a:rPr lang="en-US" dirty="0" err="1" smtClean="0"/>
              <a:t>ke</a:t>
            </a:r>
            <a:r>
              <a:rPr lang="en-US" dirty="0" smtClean="0"/>
              <a:t> 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/>
          <a:lstStyle/>
          <a:p>
            <a:r>
              <a:rPr lang="en-US" dirty="0" smtClean="0"/>
              <a:t>Package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638800"/>
            <a:ext cx="85344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Package specification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package body, </a:t>
            </a:r>
            <a:r>
              <a:rPr lang="en-US" dirty="0" err="1" smtClean="0"/>
              <a:t>tapi</a:t>
            </a:r>
            <a:r>
              <a:rPr lang="en-US" dirty="0" smtClean="0"/>
              <a:t> package body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package specification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31866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Package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Syntax 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REPLACE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Variable </a:t>
            </a:r>
            <a:r>
              <a:rPr lang="en-US" dirty="0" err="1" smtClean="0"/>
              <a:t>dideklarasikan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specification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inisialilasi</a:t>
            </a:r>
            <a:r>
              <a:rPr lang="en-US" dirty="0" smtClean="0"/>
              <a:t> NULL </a:t>
            </a:r>
            <a:r>
              <a:rPr lang="en-US" dirty="0" err="1" smtClean="0"/>
              <a:t>sebagai</a:t>
            </a:r>
            <a:r>
              <a:rPr lang="en-US" dirty="0" smtClean="0"/>
              <a:t> default</a:t>
            </a:r>
          </a:p>
          <a:p>
            <a:r>
              <a:rPr lang="en-US" dirty="0" err="1" smtClean="0"/>
              <a:t>Semua</a:t>
            </a:r>
            <a:r>
              <a:rPr lang="en-US" dirty="0" smtClean="0"/>
              <a:t> constructs </a:t>
            </a:r>
            <a:r>
              <a:rPr lang="en-US" dirty="0" err="1" smtClean="0"/>
              <a:t>dideklarasikan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package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user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943600" cy="143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2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825" y="19050"/>
            <a:ext cx="8229600" cy="1143000"/>
          </a:xfrm>
        </p:spPr>
        <p:txBody>
          <a:bodyPr/>
          <a:lstStyle/>
          <a:p>
            <a:r>
              <a:rPr lang="en-US" dirty="0"/>
              <a:t>Package Specification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971800"/>
            <a:ext cx="4495800" cy="3581400"/>
          </a:xfrm>
        </p:spPr>
        <p:txBody>
          <a:bodyPr/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G_COMM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global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inisialisasi</a:t>
            </a:r>
            <a:r>
              <a:rPr lang="en-US" dirty="0" smtClean="0"/>
              <a:t> 0.10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RESET_COMM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public procedure </a:t>
            </a:r>
            <a:r>
              <a:rPr lang="en-US" dirty="0" err="1" smtClean="0"/>
              <a:t>diimplementasikan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package body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971800"/>
            <a:ext cx="441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275" y="1279892"/>
            <a:ext cx="6649775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CREATE  OR REPLACE PACKAGE </a:t>
            </a:r>
            <a:r>
              <a:rPr lang="en-US" sz="2000" b="1" dirty="0" err="1" smtClean="0">
                <a:solidFill>
                  <a:schemeClr val="bg1"/>
                </a:solidFill>
              </a:rPr>
              <a:t>comm_package</a:t>
            </a:r>
            <a:r>
              <a:rPr lang="en-US" sz="2000" b="1" dirty="0" smtClean="0">
                <a:solidFill>
                  <a:schemeClr val="bg1"/>
                </a:solidFill>
              </a:rPr>
              <a:t> IS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err="1" smtClean="0">
                <a:solidFill>
                  <a:schemeClr val="bg1"/>
                </a:solidFill>
              </a:rPr>
              <a:t>g_comm</a:t>
            </a:r>
            <a:r>
              <a:rPr lang="en-US" sz="2000" b="1" dirty="0" smtClean="0">
                <a:solidFill>
                  <a:schemeClr val="bg1"/>
                </a:solidFill>
              </a:rPr>
              <a:t> NUMBER := 0.10;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PROCEDURE </a:t>
            </a:r>
            <a:r>
              <a:rPr lang="en-US" sz="2000" b="1" dirty="0" err="1" smtClean="0">
                <a:solidFill>
                  <a:schemeClr val="bg1"/>
                </a:solidFill>
              </a:rPr>
              <a:t>reset_comm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</a:rPr>
              <a:t>p_comm</a:t>
            </a:r>
            <a:r>
              <a:rPr lang="en-US" sz="2000" b="1" dirty="0" smtClean="0">
                <a:solidFill>
                  <a:schemeClr val="bg1"/>
                </a:solidFill>
              </a:rPr>
              <a:t>   IN   NUMBER);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END </a:t>
            </a:r>
            <a:r>
              <a:rPr lang="en-US" sz="2000" b="1" dirty="0" err="1" smtClean="0">
                <a:solidFill>
                  <a:schemeClr val="bg1"/>
                </a:solidFill>
              </a:rPr>
              <a:t>comm_package</a:t>
            </a:r>
            <a:r>
              <a:rPr lang="en-US" sz="2000" b="1" dirty="0" smtClean="0">
                <a:solidFill>
                  <a:schemeClr val="bg1"/>
                </a:solidFill>
              </a:rPr>
              <a:t>;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Package Body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Syntax 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REPLACE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Identifier yang </a:t>
            </a:r>
            <a:r>
              <a:rPr lang="en-US" dirty="0" err="1" smtClean="0"/>
              <a:t>didefiniskan</a:t>
            </a:r>
            <a:r>
              <a:rPr lang="en-US" dirty="0" smtClean="0"/>
              <a:t> </a:t>
            </a:r>
            <a:r>
              <a:rPr lang="en-US" dirty="0" err="1" smtClean="0"/>
              <a:t>dalan</a:t>
            </a:r>
            <a:r>
              <a:rPr lang="en-US" dirty="0" smtClean="0"/>
              <a:t> body </a:t>
            </a:r>
            <a:r>
              <a:rPr lang="en-US" dirty="0" err="1" smtClean="0"/>
              <a:t>adalah</a:t>
            </a:r>
            <a:r>
              <a:rPr lang="en-US" dirty="0" smtClean="0"/>
              <a:t> private. </a:t>
            </a:r>
          </a:p>
          <a:p>
            <a:r>
              <a:rPr lang="en-US" dirty="0" err="1" smtClean="0"/>
              <a:t>Semua</a:t>
            </a:r>
            <a:r>
              <a:rPr lang="en-US" dirty="0" smtClean="0"/>
              <a:t> private constructs </a:t>
            </a:r>
            <a:r>
              <a:rPr lang="en-US" dirty="0" err="1" smtClean="0"/>
              <a:t>dideklarasikan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di public constructs.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05000"/>
            <a:ext cx="6629400" cy="149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Body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371600"/>
            <a:ext cx="6912022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76300"/>
          </a:xfrm>
        </p:spPr>
        <p:txBody>
          <a:bodyPr/>
          <a:lstStyle/>
          <a:p>
            <a:r>
              <a:rPr lang="en-US" dirty="0"/>
              <a:t>Package Body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17912"/>
            <a:ext cx="9144000" cy="5940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CREATE OR REPLACE PACKAGE BODY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comm_package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</a:t>
            </a:r>
          </a:p>
          <a:p>
            <a:pPr>
              <a:tabLst>
                <a:tab pos="40005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validate_comm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p_comm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 NUMBER) RETURN BOOLEAN</a:t>
            </a:r>
          </a:p>
          <a:p>
            <a:pPr>
              <a:tabLst>
                <a:tab pos="40005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</a:t>
            </a:r>
          </a:p>
          <a:p>
            <a:pPr>
              <a:tabLst>
                <a:tab pos="40005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v_max_comm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NUMBER;</a:t>
            </a:r>
          </a:p>
          <a:p>
            <a:pPr>
              <a:tabLst>
                <a:tab pos="40005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tabLst>
                <a:tab pos="40005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SELECT MAX (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commissin_pct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INTO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v_max_comm</a:t>
            </a:r>
            <a:endParaRPr lang="en-US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0005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FROM	employees;</a:t>
            </a:r>
          </a:p>
          <a:p>
            <a:pPr>
              <a:tabLst>
                <a:tab pos="40005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IF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p_comm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&gt;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v_max_comm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THEN  RETURN (FALSE);</a:t>
            </a:r>
          </a:p>
          <a:p>
            <a:pPr>
              <a:tabLst>
                <a:tab pos="40005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ELSE	RETURN (TRUE); END IF;</a:t>
            </a:r>
          </a:p>
          <a:p>
            <a:pPr>
              <a:tabLst>
                <a:tab pos="40005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validate_comm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US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400050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PROCEDURE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reset_comm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p_comm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 NUMBER)IS</a:t>
            </a:r>
          </a:p>
          <a:p>
            <a:pPr>
              <a:tabLst>
                <a:tab pos="40005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>
              <a:tabLst>
                <a:tab pos="40005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	IF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validate_comm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p_comm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THEN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g_comm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:=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p_comm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defTabSz="400050">
              <a:tabLst>
                <a:tab pos="400050" algn="l"/>
                <a:tab pos="9144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ELSE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RAISE_APPLICATION_ERROR (-20210,’invalid 					commission’);</a:t>
            </a:r>
          </a:p>
          <a:p>
            <a:pPr defTabSz="400050">
              <a:tabLst>
                <a:tab pos="400050" algn="l"/>
                <a:tab pos="85725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END IF;</a:t>
            </a:r>
          </a:p>
          <a:p>
            <a:pPr defTabSz="400050">
              <a:tabLst>
                <a:tab pos="400050" algn="l"/>
                <a:tab pos="857250" algn="l"/>
              </a:tabLst>
            </a:pP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reset_comm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defTabSz="400050">
              <a:tabLst>
                <a:tab pos="400050" algn="l"/>
                <a:tab pos="857250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comm_package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tabLst>
                <a:tab pos="400050" algn="l"/>
              </a:tabLst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76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Pemanggilan</a:t>
            </a:r>
            <a:r>
              <a:rPr lang="en-US" dirty="0" smtClean="0"/>
              <a:t> package constructs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Memanggil</a:t>
            </a:r>
            <a:r>
              <a:rPr lang="en-US" dirty="0" smtClean="0"/>
              <a:t> </a:t>
            </a:r>
            <a:r>
              <a:rPr lang="en-US" dirty="0" err="1" smtClean="0"/>
              <a:t>sebah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package yang </a:t>
            </a:r>
            <a:r>
              <a:rPr lang="en-US" dirty="0" err="1" smtClean="0"/>
              <a:t>sama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02615"/>
            <a:ext cx="6934200" cy="391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4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Pemanggilan</a:t>
            </a:r>
            <a:r>
              <a:rPr lang="en-US" dirty="0" smtClean="0"/>
              <a:t> package constructs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Memanggil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package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iSQL</a:t>
            </a:r>
            <a:r>
              <a:rPr lang="en-US" dirty="0" smtClean="0"/>
              <a:t>*Plus</a:t>
            </a:r>
          </a:p>
          <a:p>
            <a:endParaRPr lang="en-US" dirty="0"/>
          </a:p>
          <a:p>
            <a:r>
              <a:rPr lang="en-US" dirty="0" err="1" smtClean="0"/>
              <a:t>Memanggil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package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Memanggil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package </a:t>
            </a:r>
            <a:r>
              <a:rPr lang="en-US" dirty="0" err="1" smtClean="0"/>
              <a:t>dengan</a:t>
            </a:r>
            <a:r>
              <a:rPr lang="en-US" dirty="0" smtClean="0"/>
              <a:t> remote database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66947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74413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43600"/>
            <a:ext cx="76030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5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782159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52400" y="4838700"/>
            <a:ext cx="31242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38500" y="4838700"/>
            <a:ext cx="1390650" cy="419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629150" y="4210050"/>
            <a:ext cx="2667000" cy="12573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Klausa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terakhir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dari</a:t>
            </a:r>
            <a:r>
              <a:rPr lang="en-US" sz="2400" b="1" dirty="0" smtClean="0">
                <a:solidFill>
                  <a:srgbClr val="FF0000"/>
                </a:solidFill>
              </a:rPr>
              <a:t> block exception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BODILESS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/>
              <a:t>Package specification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package body, </a:t>
            </a:r>
            <a:r>
              <a:rPr lang="en-US" dirty="0" err="1"/>
              <a:t>tapi</a:t>
            </a:r>
            <a:r>
              <a:rPr lang="en-US" dirty="0"/>
              <a:t> package body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package specification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725309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0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Menghapus</a:t>
            </a:r>
            <a:r>
              <a:rPr lang="en-US" dirty="0" smtClean="0"/>
              <a:t>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specification </a:t>
            </a:r>
            <a:r>
              <a:rPr lang="en-US" dirty="0" err="1" smtClean="0"/>
              <a:t>pakcage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body package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body package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59141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86200"/>
            <a:ext cx="7010401" cy="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Modoulariti</a:t>
            </a:r>
            <a:r>
              <a:rPr lang="en-US" dirty="0" smtClean="0"/>
              <a:t> : </a:t>
            </a:r>
            <a:r>
              <a:rPr lang="en-US" dirty="0" err="1" smtClean="0"/>
              <a:t>enkapsulasi</a:t>
            </a:r>
            <a:r>
              <a:rPr lang="en-US" dirty="0" smtClean="0"/>
              <a:t> construct </a:t>
            </a:r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Menyembunyikan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deklarasi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 package specification yang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 smtClean="0"/>
          </a:p>
          <a:p>
            <a:pPr lvl="1"/>
            <a:r>
              <a:rPr lang="en-US" dirty="0" smtClean="0"/>
              <a:t>Private constructs </a:t>
            </a:r>
            <a:r>
              <a:rPr lang="en-US" dirty="0" err="1" smtClean="0"/>
              <a:t>dalam</a:t>
            </a:r>
            <a:r>
              <a:rPr lang="en-US" dirty="0" smtClean="0"/>
              <a:t> package body </a:t>
            </a:r>
            <a:r>
              <a:rPr lang="en-US" dirty="0" err="1" smtClean="0"/>
              <a:t>tersembunyi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endParaRPr lang="en-US" dirty="0" smtClean="0"/>
          </a:p>
          <a:p>
            <a:pPr lvl="1"/>
            <a:r>
              <a:rPr lang="en-US" dirty="0" err="1" smtClean="0"/>
              <a:t>Semua</a:t>
            </a:r>
            <a:r>
              <a:rPr lang="en-US" dirty="0" smtClean="0"/>
              <a:t> coding </a:t>
            </a:r>
            <a:r>
              <a:rPr lang="en-US" dirty="0" err="1" smtClean="0"/>
              <a:t>tersembunyi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package body</a:t>
            </a:r>
          </a:p>
          <a:p>
            <a:r>
              <a:rPr lang="en-US" dirty="0" smtClean="0"/>
              <a:t>Overloading : multiple subprogram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r>
              <a:rPr lang="en-US" dirty="0" smtClean="0"/>
              <a:t>Performa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Semua</a:t>
            </a:r>
            <a:r>
              <a:rPr lang="en-US" dirty="0" smtClean="0"/>
              <a:t> package </a:t>
            </a:r>
            <a:r>
              <a:rPr lang="en-US" dirty="0" err="1" smtClean="0"/>
              <a:t>dimasukkan</a:t>
            </a:r>
            <a:r>
              <a:rPr lang="en-US" dirty="0" smtClean="0"/>
              <a:t> /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endParaRPr lang="en-US" dirty="0" smtClean="0"/>
          </a:p>
          <a:p>
            <a:pPr lvl="1"/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 copy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user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Memperbolehkan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subprogram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block PL/SQL</a:t>
            </a:r>
          </a:p>
          <a:p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formal parameter </a:t>
            </a:r>
            <a:r>
              <a:rPr lang="en-US" dirty="0" err="1" smtClean="0"/>
              <a:t>dari</a:t>
            </a:r>
            <a:r>
              <a:rPr lang="en-US" dirty="0" smtClean="0"/>
              <a:t> subprogram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,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</a:t>
            </a:r>
          </a:p>
          <a:p>
            <a:r>
              <a:rPr lang="en-US" dirty="0" err="1" smtClean="0"/>
              <a:t>Flebih</a:t>
            </a:r>
            <a:r>
              <a:rPr lang="en-US" dirty="0" smtClean="0"/>
              <a:t> </a:t>
            </a:r>
            <a:r>
              <a:rPr lang="en-US" dirty="0" err="1" smtClean="0"/>
              <a:t>fleksibel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build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user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spesific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parameter formal.</a:t>
            </a:r>
          </a:p>
        </p:txBody>
      </p:sp>
    </p:spTree>
    <p:extLst>
      <p:ext uri="{BB962C8B-B14F-4D97-AF65-F5344CB8AC3E}">
        <p14:creationId xmlns:p14="http://schemas.microsoft.com/office/powerpoint/2010/main" val="40223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4" y="2286000"/>
            <a:ext cx="869409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4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200"/>
            <a:ext cx="8229600" cy="1143000"/>
          </a:xfrm>
        </p:spPr>
        <p:txBody>
          <a:bodyPr/>
          <a:lstStyle/>
          <a:p>
            <a:r>
              <a:rPr lang="en-US" dirty="0" smtClean="0"/>
              <a:t>Overloading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440120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CREATE PACKAGE BODY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journal_entries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AS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...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PROCEDURE journalize (amount REAL,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trans_date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VARCHAR2)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IS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BEGIN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INSERT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INTO journal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VALUES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(amount, TO_DATE(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trans_date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,'DD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-MONYYYY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'));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END journalize;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PROCEDURE journalize (amount REAL,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trans_date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INT) IS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BEGIN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INSERT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INTO journal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VALUES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(amount, TO_DATE(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trans_date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'J'));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   END journalize;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END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journal_entries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646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Pembuatan</a:t>
            </a:r>
            <a:r>
              <a:rPr lang="en-US" dirty="0" smtClean="0"/>
              <a:t> Trigger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PL/SQL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PL/SQL yang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, view,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database</a:t>
            </a:r>
          </a:p>
          <a:p>
            <a:r>
              <a:rPr lang="en-US" dirty="0" err="1" smtClean="0"/>
              <a:t>Eksekusi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implisit</a:t>
            </a:r>
            <a:r>
              <a:rPr lang="en-US" dirty="0" smtClean="0"/>
              <a:t> </a:t>
            </a:r>
            <a:r>
              <a:rPr lang="en-US" dirty="0" err="1" smtClean="0"/>
              <a:t>kapanpun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 </a:t>
            </a:r>
            <a:r>
              <a:rPr lang="en-US" dirty="0" err="1" smtClean="0"/>
              <a:t>diberikan</a:t>
            </a:r>
            <a:endParaRPr lang="en-US" dirty="0" smtClean="0"/>
          </a:p>
          <a:p>
            <a:r>
              <a:rPr lang="en-US" dirty="0" err="1" smtClean="0"/>
              <a:t>Eksekusi</a:t>
            </a:r>
            <a:r>
              <a:rPr lang="en-US" dirty="0" smtClean="0"/>
              <a:t> </a:t>
            </a:r>
            <a:r>
              <a:rPr lang="en-US" dirty="0" err="1" smtClean="0"/>
              <a:t>dpat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database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Mendesign</a:t>
            </a:r>
            <a:r>
              <a:rPr lang="en-US" dirty="0" smtClean="0"/>
              <a:t>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Mendesign</a:t>
            </a:r>
            <a:r>
              <a:rPr lang="en-US" dirty="0" smtClean="0"/>
              <a:t> tiger :</a:t>
            </a:r>
          </a:p>
          <a:p>
            <a:pPr lvl="1"/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yang </a:t>
            </a:r>
            <a:r>
              <a:rPr lang="en-US" dirty="0" err="1" smtClean="0"/>
              <a:t>berelasi</a:t>
            </a:r>
            <a:endParaRPr lang="en-US" dirty="0" smtClean="0"/>
          </a:p>
          <a:p>
            <a:pPr lvl="1"/>
            <a:r>
              <a:rPr lang="en-US" dirty="0" err="1" smtClean="0"/>
              <a:t>Pemusatan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global</a:t>
            </a:r>
          </a:p>
          <a:p>
            <a:r>
              <a:rPr lang="en-US" dirty="0" err="1" smtClean="0"/>
              <a:t>Tidak</a:t>
            </a:r>
            <a:r>
              <a:rPr lang="en-US" dirty="0"/>
              <a:t> </a:t>
            </a:r>
            <a:r>
              <a:rPr lang="en-US" dirty="0" err="1" smtClean="0"/>
              <a:t>mengunakan</a:t>
            </a:r>
            <a:r>
              <a:rPr lang="en-US" dirty="0" smtClean="0"/>
              <a:t> trigger </a:t>
            </a:r>
            <a:r>
              <a:rPr lang="en-US" dirty="0" err="1" smtClean="0"/>
              <a:t>ketika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Duplikasi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trigger </a:t>
            </a:r>
            <a:r>
              <a:rPr lang="en-US" dirty="0" err="1" smtClean="0"/>
              <a:t>lainnya</a:t>
            </a:r>
            <a:endParaRPr lang="en-US" dirty="0" smtClean="0"/>
          </a:p>
          <a:p>
            <a:pPr lvl="1"/>
            <a:r>
              <a:rPr lang="en-US" dirty="0" err="1" smtClean="0"/>
              <a:t>Fungsionalitas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server oracle</a:t>
            </a:r>
          </a:p>
          <a:p>
            <a:r>
              <a:rPr lang="en-US" dirty="0" err="1" smtClean="0"/>
              <a:t>Membuat</a:t>
            </a:r>
            <a:r>
              <a:rPr lang="en-US" dirty="0" smtClean="0"/>
              <a:t> stored procedure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memanggilnya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trigger </a:t>
            </a:r>
            <a:r>
              <a:rPr lang="en-US" dirty="0" err="1" smtClean="0"/>
              <a:t>jika</a:t>
            </a:r>
            <a:r>
              <a:rPr lang="en-US" dirty="0" smtClean="0"/>
              <a:t> code PL/SQL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 smtClean="0"/>
          </a:p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tigger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menyulitkan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maintain </a:t>
            </a:r>
            <a:r>
              <a:rPr lang="en-US" dirty="0" err="1" smtClean="0"/>
              <a:t>pada</a:t>
            </a:r>
            <a:r>
              <a:rPr lang="en-US" dirty="0" smtClean="0"/>
              <a:t> project yang </a:t>
            </a:r>
            <a:r>
              <a:rPr lang="en-US" dirty="0" err="1" smtClean="0"/>
              <a:t>besar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DML TRIGGER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Trigger statement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Trigger timing </a:t>
            </a:r>
          </a:p>
          <a:p>
            <a:pPr lvl="2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	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BEFORE, AFTER</a:t>
            </a:r>
          </a:p>
          <a:p>
            <a:pPr lvl="2"/>
            <a:r>
              <a:rPr lang="en-US" dirty="0" err="1" smtClean="0"/>
              <a:t>Untuk</a:t>
            </a:r>
            <a:r>
              <a:rPr lang="en-US" dirty="0" smtClean="0"/>
              <a:t> View 	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INSTEAD OF</a:t>
            </a:r>
          </a:p>
          <a:p>
            <a:r>
              <a:rPr lang="en-US" dirty="0" smtClean="0"/>
              <a:t>Triggering event 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INSERT, UPDATE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DELETE</a:t>
            </a:r>
          </a:p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On Table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view</a:t>
            </a:r>
          </a:p>
          <a:p>
            <a:r>
              <a:rPr lang="en-US" dirty="0" err="1" smtClean="0"/>
              <a:t>Tipe</a:t>
            </a:r>
            <a:r>
              <a:rPr lang="en-US" dirty="0" smtClean="0"/>
              <a:t> Trigger 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Row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Statement</a:t>
            </a:r>
          </a:p>
          <a:p>
            <a:r>
              <a:rPr lang="en-US" dirty="0" err="1" smtClean="0"/>
              <a:t>Klausa</a:t>
            </a:r>
            <a:r>
              <a:rPr lang="en-US" dirty="0" smtClean="0"/>
              <a:t> WHEN : </a:t>
            </a:r>
            <a:r>
              <a:rPr lang="en-US" dirty="0" err="1" smtClean="0"/>
              <a:t>pembatasan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endParaRPr lang="en-US" dirty="0" smtClean="0"/>
          </a:p>
          <a:p>
            <a:r>
              <a:rPr lang="en-US" dirty="0" smtClean="0"/>
              <a:t>Trigger Body : </a:t>
            </a:r>
            <a:r>
              <a:rPr lang="en-US" dirty="0" err="1" smtClean="0"/>
              <a:t>blok</a:t>
            </a:r>
            <a:r>
              <a:rPr lang="en-US" dirty="0" smtClean="0"/>
              <a:t> PL/SQL</a:t>
            </a:r>
          </a:p>
        </p:txBody>
      </p:sp>
    </p:spTree>
    <p:extLst>
      <p:ext uri="{BB962C8B-B14F-4D97-AF65-F5344CB8AC3E}">
        <p14:creationId xmlns:p14="http://schemas.microsoft.com/office/powerpoint/2010/main" val="18694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Exception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:</a:t>
            </a:r>
          </a:p>
          <a:p>
            <a:pPr lvl="1"/>
            <a:r>
              <a:rPr lang="en-US" dirty="0" err="1" smtClean="0"/>
              <a:t>Implisit</a:t>
            </a:r>
            <a:r>
              <a:rPr lang="en-US" dirty="0" smtClean="0"/>
              <a:t> exception</a:t>
            </a:r>
          </a:p>
          <a:p>
            <a:pPr lvl="2"/>
            <a:r>
              <a:rPr lang="en-US" dirty="0" err="1" smtClean="0"/>
              <a:t>Standart</a:t>
            </a:r>
            <a:r>
              <a:rPr lang="en-US" dirty="0" smtClean="0"/>
              <a:t> Server Oracle</a:t>
            </a:r>
          </a:p>
          <a:p>
            <a:pPr lvl="2"/>
            <a:r>
              <a:rPr lang="en-US" dirty="0" smtClean="0"/>
              <a:t>Non-</a:t>
            </a:r>
            <a:r>
              <a:rPr lang="en-US" dirty="0" err="1" smtClean="0"/>
              <a:t>standart</a:t>
            </a:r>
            <a:r>
              <a:rPr lang="en-US" dirty="0" smtClean="0"/>
              <a:t> Server Oracle</a:t>
            </a:r>
          </a:p>
          <a:p>
            <a:pPr lvl="1"/>
            <a:r>
              <a:rPr lang="en-US" dirty="0" smtClean="0"/>
              <a:t>Explicit exception</a:t>
            </a:r>
          </a:p>
          <a:p>
            <a:pPr lvl="2"/>
            <a:r>
              <a:rPr lang="en-US" dirty="0" smtClean="0"/>
              <a:t>User-Defined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DML TRIGGER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 timing : </a:t>
            </a:r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trigger </a:t>
            </a:r>
            <a:r>
              <a:rPr lang="en-US" dirty="0" err="1" smtClean="0"/>
              <a:t>dijalankan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BEFORE : </a:t>
            </a:r>
            <a:r>
              <a:rPr lang="en-US" dirty="0" err="1" smtClean="0"/>
              <a:t>eksekusi</a:t>
            </a:r>
            <a:r>
              <a:rPr lang="en-US" dirty="0" smtClean="0"/>
              <a:t> trigger </a:t>
            </a:r>
            <a:r>
              <a:rPr lang="en-US" dirty="0" err="1" smtClean="0"/>
              <a:t>sebelum</a:t>
            </a:r>
            <a:r>
              <a:rPr lang="en-US" dirty="0" smtClean="0"/>
              <a:t> even DML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 smtClean="0"/>
          </a:p>
          <a:p>
            <a:pPr lvl="1"/>
            <a:r>
              <a:rPr lang="en-US" dirty="0" smtClean="0"/>
              <a:t>AFTER : </a:t>
            </a:r>
            <a:r>
              <a:rPr lang="en-US" dirty="0" err="1" smtClean="0"/>
              <a:t>eksekusi</a:t>
            </a:r>
            <a:r>
              <a:rPr lang="en-US" dirty="0" smtClean="0"/>
              <a:t> trigger </a:t>
            </a:r>
            <a:r>
              <a:rPr lang="en-US" dirty="0" err="1" smtClean="0"/>
              <a:t>setelah</a:t>
            </a:r>
            <a:r>
              <a:rPr lang="en-US" dirty="0" smtClean="0"/>
              <a:t> even DML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INSTEAD OF :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trigger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DML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trigger :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trigger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statement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?</a:t>
            </a:r>
          </a:p>
          <a:p>
            <a:pPr lvl="1"/>
            <a:r>
              <a:rPr lang="en-US" dirty="0" smtClean="0"/>
              <a:t>Statement : Trigger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dijalanakan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ketia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event trigger </a:t>
            </a:r>
            <a:r>
              <a:rPr lang="en-US" dirty="0" err="1" smtClean="0"/>
              <a:t>tejadi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Row : </a:t>
            </a:r>
            <a:r>
              <a:rPr lang="en-US" dirty="0"/>
              <a:t>trigger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yang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event. </a:t>
            </a:r>
            <a:r>
              <a:rPr lang="en-US" dirty="0" err="1" smtClean="0"/>
              <a:t>Baris</a:t>
            </a:r>
            <a:r>
              <a:rPr lang="en-US" dirty="0" smtClean="0"/>
              <a:t> trigger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yang </a:t>
            </a:r>
            <a:r>
              <a:rPr lang="en-US" dirty="0" err="1" smtClean="0"/>
              <a:t>terpengaruh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Firing Sequence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50" y="990600"/>
            <a:ext cx="4038600" cy="4525963"/>
          </a:xfrm>
        </p:spPr>
        <p:txBody>
          <a:bodyPr/>
          <a:lstStyle/>
          <a:p>
            <a:r>
              <a:rPr lang="en-US" dirty="0" smtClean="0"/>
              <a:t>Single ROW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10200" y="3505200"/>
            <a:ext cx="3200400" cy="3243262"/>
          </a:xfrm>
        </p:spPr>
        <p:txBody>
          <a:bodyPr/>
          <a:lstStyle/>
          <a:p>
            <a:r>
              <a:rPr lang="en-US" dirty="0" smtClean="0"/>
              <a:t>many row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1447801"/>
            <a:ext cx="4780174" cy="253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82511"/>
            <a:ext cx="5410200" cy="287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0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DML Statement Trigger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470818"/>
            <a:ext cx="8763000" cy="5158582"/>
          </a:xfrm>
        </p:spPr>
        <p:txBody>
          <a:bodyPr/>
          <a:lstStyle/>
          <a:p>
            <a:r>
              <a:rPr lang="en-US" dirty="0" smtClean="0"/>
              <a:t>Syntax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59277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67976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450" y="4572000"/>
            <a:ext cx="148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CONTOH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49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DML ROW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5110957"/>
          </a:xfrm>
        </p:spPr>
        <p:txBody>
          <a:bodyPr/>
          <a:lstStyle/>
          <a:p>
            <a:r>
              <a:rPr lang="en-US" dirty="0" smtClean="0"/>
              <a:t>Syntax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00200"/>
            <a:ext cx="539061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68" y="3962400"/>
            <a:ext cx="7010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5" y="5016500"/>
            <a:ext cx="17192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3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Kondisional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447800"/>
            <a:ext cx="8458200" cy="495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 INSERT OR UPDATE OR DELETE ON employees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BEGIN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IF (TO_CHAR (SYSDATE,'DY') IN ('SAT','SUN')) OR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(TO_CHAR (SYSDATE, 'HH24') NOT BETWEEN '08' AND '18')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THEN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IF DELETING THEN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RAISE_APPLICATION_ERROR (-20502,'You may delete from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EMPLOYEES table only during business hours.');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ELSIF INSERTING THEN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RAISE_APPLICATION_ERROR (-20500,'You may insert into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EMPLOYEES table only during business hours.');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ELSIF UPDATING ('SALARY') THEN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RAISE_APPLICATION_ERROR (-20503,'You may update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SALARY only during business hours.');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ELSE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RAISE_APPLICATION_ERROR (-20504,'You may update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EMPLOYEES table only during normal hours.');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END IF;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END IF;</a:t>
            </a: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47675" marR="0" lvl="0" indent="-44767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1"/>
            <a:ext cx="8229600" cy="1143000"/>
          </a:xfrm>
        </p:spPr>
        <p:txBody>
          <a:bodyPr/>
          <a:lstStyle/>
          <a:p>
            <a:r>
              <a:rPr lang="en-US" dirty="0" err="1" smtClean="0"/>
              <a:t>Kualifikasi</a:t>
            </a:r>
            <a:r>
              <a:rPr lang="en-US" dirty="0" smtClean="0"/>
              <a:t> OLD </a:t>
            </a:r>
            <a:r>
              <a:rPr lang="en-US" dirty="0" err="1" smtClean="0"/>
              <a:t>dan</a:t>
            </a:r>
            <a:r>
              <a:rPr lang="en-US" dirty="0" smtClean="0"/>
              <a:t>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66799"/>
            <a:ext cx="5981700" cy="296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07566"/>
            <a:ext cx="6172200" cy="183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6010275"/>
            <a:ext cx="7743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Klausa</a:t>
            </a:r>
            <a:r>
              <a:rPr lang="en-US" dirty="0" smtClean="0"/>
              <a:t> 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5438"/>
            <a:ext cx="8776940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2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Klausa</a:t>
            </a:r>
            <a:r>
              <a:rPr lang="en-US" dirty="0"/>
              <a:t> WHEN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klausa</a:t>
            </a:r>
            <a:r>
              <a:rPr lang="en-US" dirty="0"/>
              <a:t> WHEN, </a:t>
            </a:r>
            <a:r>
              <a:rPr lang="en-US" dirty="0" err="1"/>
              <a:t>penggunaan</a:t>
            </a:r>
            <a:r>
              <a:rPr lang="en-US" dirty="0"/>
              <a:t> OLD </a:t>
            </a:r>
            <a:r>
              <a:rPr lang="en-US" dirty="0" err="1"/>
              <a:t>dan</a:t>
            </a:r>
            <a:r>
              <a:rPr lang="en-US" dirty="0"/>
              <a:t> NEW qualifier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prefiks</a:t>
            </a:r>
            <a:r>
              <a:rPr lang="en-US" dirty="0"/>
              <a:t> (:).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NEW qualifier, </a:t>
            </a:r>
            <a:r>
              <a:rPr lang="en-US" dirty="0" err="1"/>
              <a:t>gunakan</a:t>
            </a:r>
            <a:r>
              <a:rPr lang="en-US" dirty="0"/>
              <a:t> BEFORE Row Trigger, </a:t>
            </a:r>
            <a:r>
              <a:rPr lang="en-US" dirty="0" err="1"/>
              <a:t>jika</a:t>
            </a:r>
            <a:r>
              <a:rPr lang="en-US" dirty="0"/>
              <a:t> timing BEFORE </a:t>
            </a:r>
            <a:r>
              <a:rPr lang="en-US" dirty="0" err="1"/>
              <a:t>pada</a:t>
            </a:r>
            <a:r>
              <a:rPr lang="en-US" dirty="0"/>
              <a:t> trigger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AFTER,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: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" y="4800600"/>
            <a:ext cx="7446963" cy="125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4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002025"/>
              </p:ext>
            </p:extLst>
          </p:nvPr>
        </p:nvGraphicFramePr>
        <p:xfrm>
          <a:off x="457200" y="2286000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Trigger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Procedures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Definisi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menggunakan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latin typeface="Courier New" pitchFamily="49" charset="0"/>
                          <a:cs typeface="Courier New" pitchFamily="49" charset="0"/>
                        </a:rPr>
                        <a:t>CREATE TRIGGER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Definisi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menggunakan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latin typeface="Courier New" pitchFamily="49" charset="0"/>
                          <a:cs typeface="Courier New" pitchFamily="49" charset="0"/>
                        </a:rPr>
                        <a:t>CREATE PROCEDURE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dictionary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dalam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>
                          <a:latin typeface="Courier New" pitchFamily="49" charset="0"/>
                          <a:cs typeface="Courier New" pitchFamily="49" charset="0"/>
                        </a:rPr>
                        <a:t>USER_TRIGGERS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dictionary </a:t>
                      </a:r>
                      <a:r>
                        <a:rPr lang="en-US" sz="2400" dirty="0" err="1" smtClean="0"/>
                        <a:t>dalam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>
                          <a:latin typeface="Courier New" pitchFamily="49" charset="0"/>
                          <a:cs typeface="Courier New" pitchFamily="49" charset="0"/>
                        </a:rPr>
                        <a:t>USER_SOURCE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Pemanggilan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secara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implisit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Pemanggilan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secar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eksplisit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TIDAK </a:t>
                      </a:r>
                      <a:r>
                        <a:rPr lang="en-US" sz="2400" dirty="0" err="1" smtClean="0"/>
                        <a:t>Dapat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menggunakan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latin typeface="Courier New" pitchFamily="49" charset="0"/>
                          <a:cs typeface="Courier New" pitchFamily="49" charset="0"/>
                        </a:rPr>
                        <a:t>COMMIT,</a:t>
                      </a:r>
                      <a:r>
                        <a:rPr lang="en-US" sz="2400" baseline="0" dirty="0" smtClean="0">
                          <a:latin typeface="Courier New" pitchFamily="49" charset="0"/>
                          <a:cs typeface="Courier New" pitchFamily="49" charset="0"/>
                        </a:rPr>
                        <a:t> SAVEPOINT </a:t>
                      </a:r>
                      <a:r>
                        <a:rPr lang="en-US" sz="2400" baseline="0" dirty="0" err="1" smtClean="0"/>
                        <a:t>dan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smtClean="0">
                          <a:latin typeface="Courier New" pitchFamily="49" charset="0"/>
                          <a:cs typeface="Courier New" pitchFamily="49" charset="0"/>
                        </a:rPr>
                        <a:t>ROLLBACK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Dapat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menggunakan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latin typeface="Courier New" pitchFamily="49" charset="0"/>
                          <a:cs typeface="Courier New" pitchFamily="49" charset="0"/>
                        </a:rPr>
                        <a:t>COMMIT, SAVEPOINT </a:t>
                      </a:r>
                      <a:r>
                        <a:rPr lang="en-US" sz="2400" dirty="0" err="1" smtClean="0">
                          <a:latin typeface="Courier New" pitchFamily="49" charset="0"/>
                          <a:cs typeface="Courier New" pitchFamily="49" charset="0"/>
                        </a:rPr>
                        <a:t>dan</a:t>
                      </a:r>
                      <a:r>
                        <a:rPr lang="en-US" sz="2400" dirty="0" smtClean="0">
                          <a:latin typeface="Courier New" pitchFamily="49" charset="0"/>
                          <a:cs typeface="Courier New" pitchFamily="49" charset="0"/>
                        </a:rPr>
                        <a:t> ROLLBACK</a:t>
                      </a:r>
                      <a:endParaRPr lang="en-US" sz="2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2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Exception </a:t>
            </a:r>
            <a:r>
              <a:rPr lang="en-US" dirty="0" err="1" smtClean="0"/>
              <a:t>Standart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315192"/>
              </p:ext>
            </p:extLst>
          </p:nvPr>
        </p:nvGraphicFramePr>
        <p:xfrm>
          <a:off x="457200" y="990600"/>
          <a:ext cx="8229600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Dieksekusi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ketika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NO_DATA_FOUND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Sebuah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pernyataan</a:t>
                      </a:r>
                      <a:r>
                        <a:rPr lang="en-US" dirty="0" smtClean="0"/>
                        <a:t> SELECT INTO </a:t>
                      </a:r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mengembalikan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err="1" smtClean="0"/>
                        <a:t>sebuah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baris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manapun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tabel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telah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dihapus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TOO_MANY_ROWS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Sebuah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pernyataan</a:t>
                      </a:r>
                      <a:r>
                        <a:rPr lang="en-US" dirty="0" smtClean="0"/>
                        <a:t> SELECT INTO yang </a:t>
                      </a:r>
                      <a:r>
                        <a:rPr lang="en-US" dirty="0" err="1" smtClean="0"/>
                        <a:t>mengembalikan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nilai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lebih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INVALID_CURSOR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Sebuah</a:t>
                      </a:r>
                      <a:r>
                        <a:rPr lang="en-US" dirty="0" smtClean="0"/>
                        <a:t> program yang  </a:t>
                      </a:r>
                      <a:r>
                        <a:rPr lang="en-US" dirty="0" err="1" smtClean="0"/>
                        <a:t>mencoba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untuk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melakukan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operasi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kursor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tapi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tidak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diperbolehkan</a:t>
                      </a:r>
                      <a:r>
                        <a:rPr lang="en-US" baseline="0" dirty="0" smtClean="0"/>
                        <a:t>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ZERO_DIVIDE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yang </a:t>
                      </a:r>
                      <a:r>
                        <a:rPr lang="en-US" dirty="0" err="1" smtClean="0"/>
                        <a:t>mencoba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melakukan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permbagian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bilangan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nol</a:t>
                      </a:r>
                      <a:r>
                        <a:rPr lang="en-US" baseline="0" dirty="0" smtClean="0"/>
                        <a:t>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DUP_VAL_ON_INDEX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Sebuah</a:t>
                      </a:r>
                      <a:r>
                        <a:rPr lang="en-US" baseline="0" dirty="0" smtClean="0"/>
                        <a:t> program </a:t>
                      </a:r>
                      <a:r>
                        <a:rPr lang="en-US" baseline="0" dirty="0" err="1" smtClean="0"/>
                        <a:t>mencoba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untuk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menyimpan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duplikat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dalam</a:t>
                      </a:r>
                      <a:r>
                        <a:rPr lang="en-US" baseline="0" dirty="0" smtClean="0"/>
                        <a:t> database yang </a:t>
                      </a:r>
                      <a:r>
                        <a:rPr lang="en-US" baseline="0" dirty="0" err="1" smtClean="0"/>
                        <a:t>dbatasi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sebuah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indeks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khusus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STORAGE_ERROR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Memori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PL/SQL Corrupt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run out of memory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urier New" pitchFamily="49" charset="0"/>
                          <a:cs typeface="Courier New" pitchFamily="49" charset="0"/>
                        </a:rPr>
                        <a:t>VALUE_ERROR</a:t>
                      </a:r>
                      <a:endParaRPr lang="en-US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kesesuain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antara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tipe</a:t>
                      </a:r>
                      <a:r>
                        <a:rPr lang="en-US" dirty="0" smtClean="0"/>
                        <a:t> data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ataupun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sebuah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operasi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aritmatika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6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Mengelola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Disable </a:t>
            </a:r>
            <a:r>
              <a:rPr lang="en-US" dirty="0" err="1" smtClean="0"/>
              <a:t>atau</a:t>
            </a:r>
            <a:r>
              <a:rPr lang="en-US" dirty="0" smtClean="0"/>
              <a:t> enable trigger</a:t>
            </a:r>
          </a:p>
          <a:p>
            <a:endParaRPr lang="en-US" dirty="0"/>
          </a:p>
          <a:p>
            <a:r>
              <a:rPr lang="en-US" dirty="0" smtClean="0"/>
              <a:t>Disable </a:t>
            </a:r>
            <a:r>
              <a:rPr lang="en-US" dirty="0" err="1" smtClean="0"/>
              <a:t>atau</a:t>
            </a:r>
            <a:r>
              <a:rPr lang="en-US" dirty="0" smtClean="0"/>
              <a:t> enable </a:t>
            </a:r>
            <a:r>
              <a:rPr lang="en-US" dirty="0" err="1" smtClean="0"/>
              <a:t>semua</a:t>
            </a:r>
            <a:r>
              <a:rPr lang="en-US" dirty="0" smtClean="0"/>
              <a:t> trigger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Recompile trigger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213384"/>
            <a:ext cx="7772400" cy="37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886200"/>
            <a:ext cx="800099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5029200"/>
            <a:ext cx="750692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6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/>
          <a:lstStyle/>
          <a:p>
            <a:r>
              <a:rPr lang="en-US" dirty="0" smtClean="0"/>
              <a:t>PERTANYAAN 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</a:t>
            </a:r>
            <a:r>
              <a:rPr lang="en-US" dirty="0" err="1"/>
              <a:t>Standart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696200" cy="441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3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4242</TotalTime>
  <Words>1851</Words>
  <Application>Microsoft Office PowerPoint</Application>
  <PresentationFormat>On-screen Show (4:3)</PresentationFormat>
  <Paragraphs>464</Paragraphs>
  <Slides>81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Database 2 PL/SQL (2)</vt:lpstr>
      <vt:lpstr>Materi </vt:lpstr>
      <vt:lpstr>1. Handling Exception</vt:lpstr>
      <vt:lpstr>Exception</vt:lpstr>
      <vt:lpstr>Menangani Exception</vt:lpstr>
      <vt:lpstr>Syntax Exception</vt:lpstr>
      <vt:lpstr>Tipe Exception</vt:lpstr>
      <vt:lpstr>Exception Standart</vt:lpstr>
      <vt:lpstr>Exception Standart</vt:lpstr>
      <vt:lpstr>Exception NON-Standart</vt:lpstr>
      <vt:lpstr>Exception NON-Standart</vt:lpstr>
      <vt:lpstr>Fungsi Menangani Exception</vt:lpstr>
      <vt:lpstr>Fungsi Menangani Exception</vt:lpstr>
      <vt:lpstr>User Definition Exception</vt:lpstr>
      <vt:lpstr>Prosedur RAISE_APPLICATION_ERROR</vt:lpstr>
      <vt:lpstr>Prosedur RAISE_APPLICATION_ERROR</vt:lpstr>
      <vt:lpstr>2. Prosedur</vt:lpstr>
      <vt:lpstr>Pengertian Prosedur</vt:lpstr>
      <vt:lpstr>Syntax Procedure</vt:lpstr>
      <vt:lpstr>Parameter Formal vs Aktual</vt:lpstr>
      <vt:lpstr>Parameter</vt:lpstr>
      <vt:lpstr>Parameter : IN</vt:lpstr>
      <vt:lpstr>Parameter : OUT</vt:lpstr>
      <vt:lpstr>Parameter : IN OUT</vt:lpstr>
      <vt:lpstr>Metode Melewatkan Parameter</vt:lpstr>
      <vt:lpstr>Melewatkan Parameter</vt:lpstr>
      <vt:lpstr>Deklarasi Subprogram</vt:lpstr>
      <vt:lpstr>Pemanggilan procedur</vt:lpstr>
      <vt:lpstr>Handling exception</vt:lpstr>
      <vt:lpstr>Unhandling Exception</vt:lpstr>
      <vt:lpstr>3. FUNCTION</vt:lpstr>
      <vt:lpstr>Function</vt:lpstr>
      <vt:lpstr>Pembuatan “FUNCTION”</vt:lpstr>
      <vt:lpstr>Pembuatan “FUNCTION”</vt:lpstr>
      <vt:lpstr>Eksekusi “Function”</vt:lpstr>
      <vt:lpstr>Memanggil fungsi dalam SQL</vt:lpstr>
      <vt:lpstr>Memanggil fungsi dalam SQL</vt:lpstr>
      <vt:lpstr>Batasan Pemanggilan Fungsi dari SQL</vt:lpstr>
      <vt:lpstr>Batasan Pemanggilan Fungsi dari SQL</vt:lpstr>
      <vt:lpstr>Perbedaan Procedure dan Function</vt:lpstr>
      <vt:lpstr>Keuntungan </vt:lpstr>
      <vt:lpstr>4. Mengelola Subprogram</vt:lpstr>
      <vt:lpstr>HAK AKSES</vt:lpstr>
      <vt:lpstr>Akses Data</vt:lpstr>
      <vt:lpstr>Invoker’s Rights</vt:lpstr>
      <vt:lpstr>USER_OBJECTS</vt:lpstr>
      <vt:lpstr>USER_SOURCE </vt:lpstr>
      <vt:lpstr>USER_ERRORS</vt:lpstr>
      <vt:lpstr>SHOW ERRORS</vt:lpstr>
      <vt:lpstr>5. Pembuatan “PACKAGES”</vt:lpstr>
      <vt:lpstr>Package</vt:lpstr>
      <vt:lpstr>Package Object</vt:lpstr>
      <vt:lpstr>Package Specification</vt:lpstr>
      <vt:lpstr>Package Specification</vt:lpstr>
      <vt:lpstr>Package Body </vt:lpstr>
      <vt:lpstr>Package Body </vt:lpstr>
      <vt:lpstr>Package Body </vt:lpstr>
      <vt:lpstr>Pemanggilan package constructs</vt:lpstr>
      <vt:lpstr>Pemanggilan package constructs</vt:lpstr>
      <vt:lpstr>BODILESS PACKAGE</vt:lpstr>
      <vt:lpstr>Menghapus Packages</vt:lpstr>
      <vt:lpstr>Keuntungan package</vt:lpstr>
      <vt:lpstr>Overloading</vt:lpstr>
      <vt:lpstr>Overloading </vt:lpstr>
      <vt:lpstr>Overloading </vt:lpstr>
      <vt:lpstr>6. Pembuatan Trigger Database</vt:lpstr>
      <vt:lpstr>TRIGGER</vt:lpstr>
      <vt:lpstr>Mendesign Triggers</vt:lpstr>
      <vt:lpstr>DML TRIGGER </vt:lpstr>
      <vt:lpstr>DML TRIGGER </vt:lpstr>
      <vt:lpstr>DML Trigger</vt:lpstr>
      <vt:lpstr>Firing Sequence</vt:lpstr>
      <vt:lpstr>DML Statement Trigger</vt:lpstr>
      <vt:lpstr>DML ROW TRIGGER</vt:lpstr>
      <vt:lpstr>Menggunakan Kondisional</vt:lpstr>
      <vt:lpstr>Kualifikasi OLD dan NEW</vt:lpstr>
      <vt:lpstr>Menggunakan Klausa WHEN</vt:lpstr>
      <vt:lpstr>Menggunakan Klausa WHEN</vt:lpstr>
      <vt:lpstr>Trigger vs Prosedur</vt:lpstr>
      <vt:lpstr>Mengelola Trigger</vt:lpstr>
      <vt:lpstr>PERTANYAAN ????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2 Sistem Pengambilan Keputusan</dc:title>
  <dc:creator>WIDIYANTO</dc:creator>
  <cp:lastModifiedBy>moko</cp:lastModifiedBy>
  <cp:revision>230</cp:revision>
  <cp:lastPrinted>2013-05-12T14:55:01Z</cp:lastPrinted>
  <dcterms:created xsi:type="dcterms:W3CDTF">2013-03-20T10:19:32Z</dcterms:created>
  <dcterms:modified xsi:type="dcterms:W3CDTF">2016-01-10T03:27:49Z</dcterms:modified>
</cp:coreProperties>
</file>